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BC8B-1051-4A17-9504-7F38EB364ED1}" type="datetimeFigureOut">
              <a:rPr lang="en-GB" smtClean="0"/>
              <a:t>03/12/2014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JP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2" y="2492896"/>
            <a:ext cx="2021384" cy="2487217"/>
          </a:xfrm>
          <a:prstGeom prst="rect">
            <a:avLst/>
          </a:prstGeom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118743" y="908720"/>
            <a:ext cx="4742325" cy="1197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Gwyddoniaeth</a:t>
            </a:r>
            <a:endParaRPr lang="en-GB" sz="3600" b="1" kern="1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GB" sz="3600" b="1" kern="10" dirty="0" err="1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Uned</a:t>
            </a:r>
            <a:r>
              <a:rPr lang="en-GB" sz="3600" b="1" kern="1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GB" sz="3600" b="1" kern="1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3</a:t>
            </a:r>
            <a:endParaRPr lang="en-GB" sz="3600" b="1" kern="1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26" y="5840803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40803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92" y="5746426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19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79" y="5805264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85" y="5815379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21469"/>
              </p:ext>
            </p:extLst>
          </p:nvPr>
        </p:nvGraphicFramePr>
        <p:xfrm>
          <a:off x="395536" y="476672"/>
          <a:ext cx="8229600" cy="5549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3204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Cywir</a:t>
                      </a:r>
                      <a:r>
                        <a:rPr lang="en-GB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Anghywir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alcalïau’n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bresennol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cynhyrchion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glanhau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stumogau’n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cynhyrchu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gormod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Mae’r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dangosydd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cyffredinol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troi’n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goch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alcalïau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Mae’r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dangosydd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cyffredinol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troi’n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goch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asidau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Mae’r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dangosydd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cyffredinol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troi’n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felyn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asidau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gwan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Mae’r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dangosydd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cyffredinol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troi’n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alcalïau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gwan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 past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dannedd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lemonau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leimiau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orenau’n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alcalïau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gwan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batrïau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ceir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cynnwys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cryf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iawn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llosgi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metel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Mae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calchfaen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alcalïaidd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45720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54" y="404664"/>
            <a:ext cx="8229600" cy="30963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Mae </a:t>
            </a:r>
            <a:r>
              <a:rPr lang="en-GB" dirty="0" err="1"/>
              <a:t>calchfaen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ffurfio</a:t>
            </a:r>
            <a:r>
              <a:rPr lang="en-GB" dirty="0"/>
              <a:t> o </a:t>
            </a:r>
            <a:r>
              <a:rPr lang="en-GB" dirty="0" err="1"/>
              <a:t>weddillion</a:t>
            </a:r>
            <a:r>
              <a:rPr lang="en-GB" dirty="0"/>
              <a:t> </a:t>
            </a:r>
            <a:r>
              <a:rPr lang="en-GB" dirty="0" err="1"/>
              <a:t>miliynau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filiynau</a:t>
            </a:r>
            <a:r>
              <a:rPr lang="en-GB" dirty="0"/>
              <a:t> o </a:t>
            </a:r>
            <a:r>
              <a:rPr lang="en-GB" dirty="0" err="1"/>
              <a:t>greaduriaid</a:t>
            </a:r>
            <a:r>
              <a:rPr lang="en-GB" dirty="0"/>
              <a:t> </a:t>
            </a:r>
            <a:r>
              <a:rPr lang="en-GB" dirty="0" err="1"/>
              <a:t>môr</a:t>
            </a:r>
            <a:r>
              <a:rPr lang="en-GB" dirty="0"/>
              <a:t> </a:t>
            </a:r>
            <a:r>
              <a:rPr lang="en-GB" dirty="0" err="1"/>
              <a:t>bychain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a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suddo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waelod</a:t>
            </a:r>
            <a:r>
              <a:rPr lang="en-GB" dirty="0"/>
              <a:t> </a:t>
            </a:r>
            <a:r>
              <a:rPr lang="en-GB" dirty="0" err="1"/>
              <a:t>môr</a:t>
            </a:r>
            <a:r>
              <a:rPr lang="en-GB" dirty="0"/>
              <a:t> </a:t>
            </a:r>
            <a:r>
              <a:rPr lang="en-GB" dirty="0" err="1"/>
              <a:t>trofannol</a:t>
            </a:r>
            <a:r>
              <a:rPr lang="en-GB" dirty="0"/>
              <a:t> bas pan </a:t>
            </a:r>
            <a:r>
              <a:rPr lang="en-GB" dirty="0" err="1"/>
              <a:t>fuon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farw</a:t>
            </a:r>
            <a:r>
              <a:rPr lang="en-GB" dirty="0"/>
              <a:t> 300 </a:t>
            </a:r>
            <a:r>
              <a:rPr lang="en-GB" dirty="0" err="1"/>
              <a:t>miliwn</a:t>
            </a:r>
            <a:r>
              <a:rPr lang="en-GB" dirty="0"/>
              <a:t> o </a:t>
            </a:r>
            <a:r>
              <a:rPr lang="en-GB" dirty="0" err="1"/>
              <a:t>flynyddoedd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, pan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Prydain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cyhydedd</a:t>
            </a:r>
            <a:r>
              <a:rPr lang="en-GB" dirty="0"/>
              <a:t>!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edrychwch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ofalus</a:t>
            </a:r>
            <a:r>
              <a:rPr lang="en-GB" dirty="0"/>
              <a:t>, </a:t>
            </a:r>
            <a:r>
              <a:rPr lang="en-GB" dirty="0" err="1"/>
              <a:t>efallai</a:t>
            </a:r>
            <a:r>
              <a:rPr lang="en-GB" dirty="0"/>
              <a:t> y </a:t>
            </a:r>
            <a:r>
              <a:rPr lang="en-GB" dirty="0" err="1"/>
              <a:t>gwelwch</a:t>
            </a:r>
            <a:r>
              <a:rPr lang="en-GB" dirty="0"/>
              <a:t> chi </a:t>
            </a:r>
            <a:r>
              <a:rPr lang="en-GB" dirty="0" err="1"/>
              <a:t>ffosilau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creaduriaid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calchfaen</a:t>
            </a:r>
            <a:r>
              <a:rPr lang="en-GB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7" descr="DSCF065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5633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 descr="IMG_10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54" y="3573016"/>
            <a:ext cx="356649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gwres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asid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galchfaen</a:t>
            </a:r>
            <a:r>
              <a:rPr lang="en-GB" dirty="0"/>
              <a:t>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trawsnewid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gyfres</a:t>
            </a:r>
            <a:r>
              <a:rPr lang="en-GB" dirty="0"/>
              <a:t> o </a:t>
            </a:r>
            <a:r>
              <a:rPr lang="en-GB" dirty="0" err="1"/>
              <a:t>gyfansoddion</a:t>
            </a:r>
            <a:r>
              <a:rPr lang="en-GB" dirty="0"/>
              <a:t> </a:t>
            </a:r>
            <a:r>
              <a:rPr lang="en-GB" dirty="0" err="1"/>
              <a:t>cemegol</a:t>
            </a:r>
            <a:r>
              <a:rPr lang="en-GB" dirty="0"/>
              <a:t> </a:t>
            </a:r>
            <a:r>
              <a:rPr lang="en-GB" dirty="0" err="1"/>
              <a:t>ansefydlog</a:t>
            </a:r>
            <a:r>
              <a:rPr lang="en-GB" dirty="0"/>
              <a:t>, </a:t>
            </a:r>
            <a:r>
              <a:rPr lang="en-GB" dirty="0" err="1"/>
              <a:t>cyn</a:t>
            </a:r>
            <a:r>
              <a:rPr lang="en-GB" dirty="0"/>
              <a:t> </a:t>
            </a:r>
            <a:r>
              <a:rPr lang="en-GB" dirty="0" err="1"/>
              <a:t>troi’n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galsiwm</a:t>
            </a:r>
            <a:r>
              <a:rPr lang="en-GB" dirty="0"/>
              <a:t> </a:t>
            </a:r>
            <a:r>
              <a:rPr lang="en-GB" dirty="0" err="1"/>
              <a:t>carbonad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diwedd</a:t>
            </a:r>
            <a:r>
              <a:rPr lang="en-GB" dirty="0"/>
              <a:t>.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enw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broses </a:t>
            </a:r>
            <a:r>
              <a:rPr lang="en-GB" dirty="0" err="1"/>
              <a:t>hon</a:t>
            </a:r>
            <a:r>
              <a:rPr lang="en-GB" dirty="0"/>
              <a:t> </a:t>
            </a:r>
            <a:r>
              <a:rPr lang="en-GB" dirty="0" err="1"/>
              <a:t>ydy’r</a:t>
            </a:r>
            <a:r>
              <a:rPr lang="en-GB" dirty="0"/>
              <a:t> ‘</a:t>
            </a:r>
            <a:r>
              <a:rPr lang="en-GB" dirty="0" err="1"/>
              <a:t>gylchred</a:t>
            </a:r>
            <a:r>
              <a:rPr lang="en-GB" dirty="0"/>
              <a:t> </a:t>
            </a:r>
            <a:r>
              <a:rPr lang="en-GB" dirty="0" err="1"/>
              <a:t>galchfaen</a:t>
            </a:r>
            <a:r>
              <a:rPr lang="en-GB" dirty="0"/>
              <a:t>’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30" y="2998091"/>
            <a:ext cx="3489238" cy="34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51139"/>
            <a:ext cx="16097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9565">
            <a:off x="1327766" y="4607101"/>
            <a:ext cx="16097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7811">
            <a:off x="3925227" y="4352924"/>
            <a:ext cx="1609725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9516">
            <a:off x="3925226" y="1728988"/>
            <a:ext cx="160972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9680">
            <a:off x="2106039" y="396298"/>
            <a:ext cx="1609725" cy="1657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21" y="1937777"/>
            <a:ext cx="2609850" cy="299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334055"/>
            <a:ext cx="30442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Allwch</a:t>
            </a:r>
            <a:r>
              <a:rPr lang="en-GB" sz="3200" dirty="0"/>
              <a:t> chi </a:t>
            </a:r>
            <a:r>
              <a:rPr lang="en-GB" sz="3200" dirty="0" err="1"/>
              <a:t>greu’r</a:t>
            </a:r>
            <a:r>
              <a:rPr lang="en-GB" sz="3200" dirty="0"/>
              <a:t> </a:t>
            </a:r>
            <a:r>
              <a:rPr lang="en-GB" sz="3200" dirty="0" err="1"/>
              <a:t>gylchred</a:t>
            </a:r>
            <a:r>
              <a:rPr lang="en-GB" sz="3200" dirty="0"/>
              <a:t> </a:t>
            </a:r>
            <a:r>
              <a:rPr lang="en-GB" sz="3200" dirty="0" err="1"/>
              <a:t>galchfaen</a:t>
            </a:r>
            <a:r>
              <a:rPr lang="en-GB" sz="3200" dirty="0"/>
              <a:t>? </a:t>
            </a:r>
          </a:p>
          <a:p>
            <a:endParaRPr lang="en-GB" sz="3200" dirty="0" smtClean="0"/>
          </a:p>
          <a:p>
            <a:r>
              <a:rPr lang="en-GB" sz="3200" dirty="0" err="1"/>
              <a:t>Defnyddiwch</a:t>
            </a:r>
            <a:r>
              <a:rPr lang="en-GB" sz="3200" dirty="0"/>
              <a:t> y </a:t>
            </a:r>
            <a:r>
              <a:rPr lang="en-GB" sz="3200" dirty="0" err="1"/>
              <a:t>fformiwlâu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y </a:t>
            </a:r>
            <a:r>
              <a:rPr lang="en-GB" sz="3200" dirty="0" err="1"/>
              <a:t>sleid</a:t>
            </a:r>
            <a:r>
              <a:rPr lang="en-GB" sz="3200" dirty="0"/>
              <a:t> </a:t>
            </a:r>
            <a:r>
              <a:rPr lang="en-GB" sz="3200" dirty="0" err="1"/>
              <a:t>nesaf</a:t>
            </a:r>
            <a:r>
              <a:rPr lang="en-GB" sz="3200" dirty="0"/>
              <a:t>. </a:t>
            </a:r>
            <a:r>
              <a:rPr lang="en-GB" sz="3200" dirty="0" err="1"/>
              <a:t>Rhowch</a:t>
            </a:r>
            <a:r>
              <a:rPr lang="en-GB" sz="3200" dirty="0"/>
              <a:t> </a:t>
            </a:r>
            <a:r>
              <a:rPr lang="en-GB" sz="3200" dirty="0" err="1"/>
              <a:t>nhw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trefn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greu’r</a:t>
            </a:r>
            <a:r>
              <a:rPr lang="en-GB" sz="3200" dirty="0"/>
              <a:t> ‘</a:t>
            </a:r>
            <a:r>
              <a:rPr lang="en-GB" sz="3200" dirty="0" err="1"/>
              <a:t>gylchred</a:t>
            </a:r>
            <a:r>
              <a:rPr lang="en-GB" sz="3200" dirty="0"/>
              <a:t> </a:t>
            </a:r>
            <a:r>
              <a:rPr lang="en-GB" sz="3200" dirty="0" err="1"/>
              <a:t>galchfaen</a:t>
            </a:r>
            <a:r>
              <a:rPr lang="en-GB" sz="3200" dirty="0"/>
              <a:t>’.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538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60985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1609725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73" y="2044080"/>
            <a:ext cx="2209800" cy="1133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41" y="3789040"/>
            <a:ext cx="1743075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89" y="4547642"/>
            <a:ext cx="2085975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56667"/>
            <a:ext cx="2190750" cy="1000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5229200"/>
            <a:ext cx="2457450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56667"/>
            <a:ext cx="3505200" cy="1085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7245">
            <a:off x="6911379" y="2230729"/>
            <a:ext cx="1609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\\SHIREHALL\trust\Joint HM-Field Services Projects\Black Mountain Historic Lime Industry Community Project\Illustrations and plans\Lime cycle 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22" y="310344"/>
            <a:ext cx="7178863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04" y="2805025"/>
            <a:ext cx="1190791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216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21</cp:revision>
  <dcterms:created xsi:type="dcterms:W3CDTF">2014-01-29T14:54:08Z</dcterms:created>
  <dcterms:modified xsi:type="dcterms:W3CDTF">2014-12-03T10:46:30Z</dcterms:modified>
</cp:coreProperties>
</file>