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6" r:id="rId4"/>
    <p:sldId id="268" r:id="rId5"/>
    <p:sldId id="269" r:id="rId6"/>
    <p:sldId id="273" r:id="rId7"/>
    <p:sldId id="274" r:id="rId8"/>
    <p:sldId id="275" r:id="rId9"/>
    <p:sldId id="270" r:id="rId10"/>
    <p:sldId id="271" r:id="rId11"/>
    <p:sldId id="272"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39C1F1A-22C8-4F75-B4E1-F95747323307}"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231570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9C1F1A-22C8-4F75-B4E1-F95747323307}"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395533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9C1F1A-22C8-4F75-B4E1-F95747323307}"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294335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9C1F1A-22C8-4F75-B4E1-F95747323307}"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4087887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9C1F1A-22C8-4F75-B4E1-F95747323307}"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2411349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39C1F1A-22C8-4F75-B4E1-F95747323307}" type="datetimeFigureOut">
              <a:rPr lang="en-GB" smtClean="0"/>
              <a:t>28/02/2018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329870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39C1F1A-22C8-4F75-B4E1-F95747323307}" type="datetimeFigureOut">
              <a:rPr lang="en-GB" smtClean="0"/>
              <a:t>28/02/2018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131948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39C1F1A-22C8-4F75-B4E1-F95747323307}" type="datetimeFigureOut">
              <a:rPr lang="en-GB" smtClean="0"/>
              <a:t>28/02/2018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335797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C1F1A-22C8-4F75-B4E1-F95747323307}" type="datetimeFigureOut">
              <a:rPr lang="en-GB" smtClean="0"/>
              <a:t>28/02/2018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1735390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C1F1A-22C8-4F75-B4E1-F95747323307}" type="datetimeFigureOut">
              <a:rPr lang="en-GB" smtClean="0"/>
              <a:t>28/02/2018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279692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C1F1A-22C8-4F75-B4E1-F95747323307}" type="datetimeFigureOut">
              <a:rPr lang="en-GB" smtClean="0"/>
              <a:t>28/02/2018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377006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C1F1A-22C8-4F75-B4E1-F95747323307}" type="datetimeFigureOut">
              <a:rPr lang="en-GB" smtClean="0"/>
              <a:t>28/02/2018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AE771-2060-48A3-8F71-A5D0C9AB1010}" type="slidenum">
              <a:rPr lang="en-GB" smtClean="0"/>
              <a:t>‹#›</a:t>
            </a:fld>
            <a:endParaRPr lang="en-GB"/>
          </a:p>
        </p:txBody>
      </p:sp>
    </p:spTree>
    <p:extLst>
      <p:ext uri="{BB962C8B-B14F-4D97-AF65-F5344CB8AC3E}">
        <p14:creationId xmlns:p14="http://schemas.microsoft.com/office/powerpoint/2010/main" val="4161222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Cadw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724702"/>
            <a:ext cx="2064645" cy="801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5" name="Picture 3" descr="logo EXTRA Larg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6591" y="5622963"/>
            <a:ext cx="909755" cy="1004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6" name="Picture 4" descr="DAT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5793401"/>
            <a:ext cx="1770247" cy="7520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7" name="Picture 5" descr="Wales for peace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649069"/>
            <a:ext cx="944224" cy="84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Rectangle 1"/>
          <p:cNvSpPr/>
          <p:nvPr/>
        </p:nvSpPr>
        <p:spPr>
          <a:xfrm>
            <a:off x="2261479" y="1340768"/>
            <a:ext cx="4572000" cy="1384995"/>
          </a:xfrm>
          <a:prstGeom prst="rect">
            <a:avLst/>
          </a:prstGeom>
        </p:spPr>
        <p:txBody>
          <a:bodyPr>
            <a:spAutoFit/>
          </a:bodyPr>
          <a:lstStyle/>
          <a:p>
            <a:pPr algn="ctr"/>
            <a:r>
              <a:rPr lang="en-GB" sz="2800" dirty="0" err="1" smtClean="0"/>
              <a:t>Llyn</a:t>
            </a:r>
            <a:r>
              <a:rPr lang="en-GB" sz="2800" dirty="0" smtClean="0"/>
              <a:t> y Fan </a:t>
            </a:r>
            <a:r>
              <a:rPr lang="en-GB" sz="2800" dirty="0" err="1" smtClean="0"/>
              <a:t>Fach</a:t>
            </a:r>
            <a:r>
              <a:rPr lang="en-GB" sz="2800" dirty="0" smtClean="0"/>
              <a:t> </a:t>
            </a:r>
            <a:endParaRPr lang="en-GB" sz="2800" dirty="0"/>
          </a:p>
          <a:p>
            <a:pPr algn="ctr"/>
            <a:endParaRPr lang="en-GB" sz="2800" dirty="0"/>
          </a:p>
          <a:p>
            <a:pPr algn="ctr"/>
            <a:r>
              <a:rPr lang="en-GB" sz="2800" dirty="0" smtClean="0"/>
              <a:t>Geography – Lesson 1</a:t>
            </a:r>
            <a:endParaRPr lang="en-GB" sz="2800" dirty="0"/>
          </a:p>
        </p:txBody>
      </p:sp>
      <p:pic>
        <p:nvPicPr>
          <p:cNvPr id="1026" name="Picture 2" descr="\\SHIREHALL\trust\Joint HM-Field Services Projects\Calch Project\Publicity\Logos\BBNPA logo\bbnpa Logo_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200" y="5644896"/>
            <a:ext cx="728680" cy="101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636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497896" y="555633"/>
            <a:ext cx="2232248" cy="369332"/>
          </a:xfrm>
          <a:prstGeom prst="rect">
            <a:avLst/>
          </a:prstGeom>
          <a:noFill/>
        </p:spPr>
        <p:txBody>
          <a:bodyPr wrap="square" rtlCol="0">
            <a:spAutoFit/>
          </a:bodyPr>
          <a:lstStyle/>
          <a:p>
            <a:r>
              <a:rPr lang="en-GB" u="sng" dirty="0" smtClean="0"/>
              <a:t>Match the keywords</a:t>
            </a:r>
            <a:endParaRPr lang="en-GB" u="sng" dirty="0"/>
          </a:p>
        </p:txBody>
      </p:sp>
      <p:sp>
        <p:nvSpPr>
          <p:cNvPr id="3" name="Rectangle 2"/>
          <p:cNvSpPr/>
          <p:nvPr/>
        </p:nvSpPr>
        <p:spPr>
          <a:xfrm>
            <a:off x="3619606" y="1168876"/>
            <a:ext cx="4572000" cy="923330"/>
          </a:xfrm>
          <a:prstGeom prst="rect">
            <a:avLst/>
          </a:prstGeom>
        </p:spPr>
        <p:txBody>
          <a:bodyPr>
            <a:spAutoFit/>
          </a:bodyPr>
          <a:lstStyle/>
          <a:p>
            <a:pPr marL="285750" indent="-285750">
              <a:buFont typeface="Arial" panose="020B0604020202020204" pitchFamily="34" charset="0"/>
              <a:buChar char="•"/>
            </a:pPr>
            <a:r>
              <a:rPr lang="en-GB" dirty="0" smtClean="0"/>
              <a:t>A build-up </a:t>
            </a:r>
            <a:r>
              <a:rPr lang="en-GB" dirty="0"/>
              <a:t>of debris formed on the edge of the corrie causing a dam effect.  </a:t>
            </a:r>
          </a:p>
          <a:p>
            <a:r>
              <a:rPr lang="en-GB" dirty="0"/>
              <a:t> </a:t>
            </a:r>
          </a:p>
        </p:txBody>
      </p:sp>
      <p:sp>
        <p:nvSpPr>
          <p:cNvPr id="5" name="Rectangle 4"/>
          <p:cNvSpPr/>
          <p:nvPr/>
        </p:nvSpPr>
        <p:spPr>
          <a:xfrm>
            <a:off x="899592" y="1340768"/>
            <a:ext cx="764953" cy="369332"/>
          </a:xfrm>
          <a:prstGeom prst="rect">
            <a:avLst/>
          </a:prstGeom>
        </p:spPr>
        <p:txBody>
          <a:bodyPr wrap="none">
            <a:spAutoFit/>
          </a:bodyPr>
          <a:lstStyle/>
          <a:p>
            <a:r>
              <a:rPr lang="en-GB" b="1" dirty="0">
                <a:solidFill>
                  <a:srgbClr val="FF0000"/>
                </a:solidFill>
              </a:rPr>
              <a:t>Corrie</a:t>
            </a:r>
            <a:endParaRPr lang="en-GB" dirty="0">
              <a:solidFill>
                <a:srgbClr val="FF0000"/>
              </a:solidFill>
            </a:endParaRPr>
          </a:p>
        </p:txBody>
      </p:sp>
      <p:sp>
        <p:nvSpPr>
          <p:cNvPr id="6" name="Rectangle 5"/>
          <p:cNvSpPr/>
          <p:nvPr/>
        </p:nvSpPr>
        <p:spPr>
          <a:xfrm>
            <a:off x="3635896" y="3125079"/>
            <a:ext cx="3695948" cy="369332"/>
          </a:xfrm>
          <a:prstGeom prst="rect">
            <a:avLst/>
          </a:prstGeom>
        </p:spPr>
        <p:txBody>
          <a:bodyPr wrap="none">
            <a:spAutoFit/>
          </a:bodyPr>
          <a:lstStyle/>
          <a:p>
            <a:pPr marL="285750" indent="-285750">
              <a:buFont typeface="Arial" panose="020B0604020202020204" pitchFamily="34" charset="0"/>
              <a:buChar char="•"/>
            </a:pPr>
            <a:r>
              <a:rPr lang="en-GB" dirty="0" smtClean="0"/>
              <a:t>A hollow </a:t>
            </a:r>
            <a:r>
              <a:rPr lang="en-GB" dirty="0"/>
              <a:t>carved out by glacial ice. </a:t>
            </a:r>
          </a:p>
        </p:txBody>
      </p:sp>
      <p:sp>
        <p:nvSpPr>
          <p:cNvPr id="7" name="Rectangle 6"/>
          <p:cNvSpPr/>
          <p:nvPr/>
        </p:nvSpPr>
        <p:spPr>
          <a:xfrm>
            <a:off x="884414" y="2276536"/>
            <a:ext cx="982961" cy="369332"/>
          </a:xfrm>
          <a:prstGeom prst="rect">
            <a:avLst/>
          </a:prstGeom>
        </p:spPr>
        <p:txBody>
          <a:bodyPr wrap="none">
            <a:spAutoFit/>
          </a:bodyPr>
          <a:lstStyle/>
          <a:p>
            <a:r>
              <a:rPr lang="en-GB" b="1" dirty="0">
                <a:solidFill>
                  <a:srgbClr val="FF0000"/>
                </a:solidFill>
              </a:rPr>
              <a:t>Plucking</a:t>
            </a:r>
            <a:endParaRPr lang="en-GB" dirty="0">
              <a:solidFill>
                <a:srgbClr val="FF0000"/>
              </a:solidFill>
            </a:endParaRPr>
          </a:p>
        </p:txBody>
      </p:sp>
      <p:sp>
        <p:nvSpPr>
          <p:cNvPr id="8" name="Rectangle 7"/>
          <p:cNvSpPr/>
          <p:nvPr/>
        </p:nvSpPr>
        <p:spPr>
          <a:xfrm>
            <a:off x="3707904" y="5013176"/>
            <a:ext cx="4193840" cy="369332"/>
          </a:xfrm>
          <a:prstGeom prst="rect">
            <a:avLst/>
          </a:prstGeom>
        </p:spPr>
        <p:txBody>
          <a:bodyPr wrap="none">
            <a:spAutoFit/>
          </a:bodyPr>
          <a:lstStyle/>
          <a:p>
            <a:pPr marL="285750" indent="-285750">
              <a:buFont typeface="Arial" panose="020B0604020202020204" pitchFamily="34" charset="0"/>
              <a:buChar char="•"/>
            </a:pPr>
            <a:r>
              <a:rPr lang="en-GB" dirty="0"/>
              <a:t>When ice forms around rock fragments.</a:t>
            </a:r>
          </a:p>
        </p:txBody>
      </p:sp>
      <p:sp>
        <p:nvSpPr>
          <p:cNvPr id="9" name="Rectangle 8"/>
          <p:cNvSpPr/>
          <p:nvPr/>
        </p:nvSpPr>
        <p:spPr>
          <a:xfrm>
            <a:off x="892747" y="3140968"/>
            <a:ext cx="1032399" cy="369332"/>
          </a:xfrm>
          <a:prstGeom prst="rect">
            <a:avLst/>
          </a:prstGeom>
        </p:spPr>
        <p:txBody>
          <a:bodyPr wrap="none">
            <a:spAutoFit/>
          </a:bodyPr>
          <a:lstStyle/>
          <a:p>
            <a:r>
              <a:rPr lang="en-GB" b="1" dirty="0">
                <a:solidFill>
                  <a:srgbClr val="FF0000"/>
                </a:solidFill>
              </a:rPr>
              <a:t>Abrasion</a:t>
            </a:r>
            <a:endParaRPr lang="en-GB" dirty="0">
              <a:solidFill>
                <a:srgbClr val="FF0000"/>
              </a:solidFill>
            </a:endParaRPr>
          </a:p>
        </p:txBody>
      </p:sp>
      <p:sp>
        <p:nvSpPr>
          <p:cNvPr id="10" name="Rectangle 9"/>
          <p:cNvSpPr/>
          <p:nvPr/>
        </p:nvSpPr>
        <p:spPr>
          <a:xfrm>
            <a:off x="3649694" y="4005064"/>
            <a:ext cx="5070171" cy="369332"/>
          </a:xfrm>
          <a:prstGeom prst="rect">
            <a:avLst/>
          </a:prstGeom>
        </p:spPr>
        <p:txBody>
          <a:bodyPr wrap="none">
            <a:spAutoFit/>
          </a:bodyPr>
          <a:lstStyle/>
          <a:p>
            <a:pPr marL="285750" indent="-285750">
              <a:buFont typeface="Arial" panose="020B0604020202020204" pitchFamily="34" charset="0"/>
              <a:buChar char="•"/>
            </a:pPr>
            <a:r>
              <a:rPr lang="en-GB" dirty="0"/>
              <a:t>Occurs when rocks </a:t>
            </a:r>
            <a:r>
              <a:rPr lang="en-GB" dirty="0" smtClean="0"/>
              <a:t>scrape </a:t>
            </a:r>
            <a:r>
              <a:rPr lang="en-GB" dirty="0"/>
              <a:t>the base of the corrie. </a:t>
            </a:r>
          </a:p>
        </p:txBody>
      </p:sp>
      <p:sp>
        <p:nvSpPr>
          <p:cNvPr id="11" name="Rectangle 10"/>
          <p:cNvSpPr/>
          <p:nvPr/>
        </p:nvSpPr>
        <p:spPr>
          <a:xfrm>
            <a:off x="899592" y="4066367"/>
            <a:ext cx="600036" cy="369332"/>
          </a:xfrm>
          <a:prstGeom prst="rect">
            <a:avLst/>
          </a:prstGeom>
        </p:spPr>
        <p:txBody>
          <a:bodyPr wrap="none">
            <a:spAutoFit/>
          </a:bodyPr>
          <a:lstStyle/>
          <a:p>
            <a:r>
              <a:rPr lang="en-GB" b="1" dirty="0">
                <a:solidFill>
                  <a:srgbClr val="FF0000"/>
                </a:solidFill>
              </a:rPr>
              <a:t>Tarn</a:t>
            </a:r>
            <a:endParaRPr lang="en-GB" dirty="0">
              <a:solidFill>
                <a:srgbClr val="FF0000"/>
              </a:solidFill>
            </a:endParaRPr>
          </a:p>
        </p:txBody>
      </p:sp>
      <p:sp>
        <p:nvSpPr>
          <p:cNvPr id="12" name="Rectangle 11"/>
          <p:cNvSpPr/>
          <p:nvPr/>
        </p:nvSpPr>
        <p:spPr>
          <a:xfrm>
            <a:off x="3601930" y="2291925"/>
            <a:ext cx="4607352" cy="369332"/>
          </a:xfrm>
          <a:prstGeom prst="rect">
            <a:avLst/>
          </a:prstGeom>
        </p:spPr>
        <p:txBody>
          <a:bodyPr wrap="none">
            <a:spAutoFit/>
          </a:bodyPr>
          <a:lstStyle/>
          <a:p>
            <a:pPr marL="285750" indent="-285750">
              <a:buFont typeface="Arial" panose="020B0604020202020204" pitchFamily="34" charset="0"/>
              <a:buChar char="•"/>
            </a:pPr>
            <a:r>
              <a:rPr lang="en-GB" dirty="0"/>
              <a:t>A lake created after the ice in a corrie melts.</a:t>
            </a:r>
          </a:p>
        </p:txBody>
      </p:sp>
      <p:sp>
        <p:nvSpPr>
          <p:cNvPr id="13" name="Rectangle 12"/>
          <p:cNvSpPr/>
          <p:nvPr/>
        </p:nvSpPr>
        <p:spPr>
          <a:xfrm>
            <a:off x="911183" y="5013176"/>
            <a:ext cx="995529" cy="369332"/>
          </a:xfrm>
          <a:prstGeom prst="rect">
            <a:avLst/>
          </a:prstGeom>
        </p:spPr>
        <p:txBody>
          <a:bodyPr wrap="none">
            <a:spAutoFit/>
          </a:bodyPr>
          <a:lstStyle/>
          <a:p>
            <a:r>
              <a:rPr lang="en-GB" b="1" dirty="0">
                <a:solidFill>
                  <a:srgbClr val="FF0000"/>
                </a:solidFill>
              </a:rPr>
              <a:t>Moraine</a:t>
            </a:r>
            <a:endParaRPr lang="en-GB" dirty="0">
              <a:solidFill>
                <a:srgbClr val="FF0000"/>
              </a:solidFill>
            </a:endParaRPr>
          </a:p>
        </p:txBody>
      </p:sp>
    </p:spTree>
    <p:extLst>
      <p:ext uri="{BB962C8B-B14F-4D97-AF65-F5344CB8AC3E}">
        <p14:creationId xmlns:p14="http://schemas.microsoft.com/office/powerpoint/2010/main" val="22477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67544" y="476672"/>
            <a:ext cx="8064896" cy="1077218"/>
          </a:xfrm>
          <a:prstGeom prst="rect">
            <a:avLst/>
          </a:prstGeom>
        </p:spPr>
        <p:txBody>
          <a:bodyPr wrap="square">
            <a:spAutoFit/>
          </a:bodyPr>
          <a:lstStyle/>
          <a:p>
            <a:r>
              <a:rPr lang="en-GB" sz="3200" dirty="0" smtClean="0"/>
              <a:t>Look </a:t>
            </a:r>
            <a:r>
              <a:rPr lang="en-GB" sz="3200" dirty="0"/>
              <a:t>on the internet to find other examples of corries and tarns.  </a:t>
            </a:r>
          </a:p>
        </p:txBody>
      </p:sp>
      <p:pic>
        <p:nvPicPr>
          <p:cNvPr id="1026" name="Picture 2" descr="C:\Users\Sarah\AppData\Local\Microsoft\Windows\Temporary Internet Files\Content.IE5\L1H39511\dia-de-interne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688" y="1412775"/>
            <a:ext cx="6832632" cy="435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282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Cadw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724702"/>
            <a:ext cx="2064645" cy="801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5" name="Picture 3" descr="logo EXTRA Larg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5619888"/>
            <a:ext cx="909755" cy="1004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6" name="Picture 4" descr="DAT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5836393"/>
            <a:ext cx="1770247" cy="7520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7" name="Picture 5" descr="Wales for peace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5702662"/>
            <a:ext cx="944224" cy="84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6" name="Picture 2" descr="Llanddeusant images 08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620687"/>
            <a:ext cx="8235775" cy="355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 name="Picture 2" descr="\\SHIREHALL\trust\Joint HM-Field Services Projects\Calch Project\Publicity\Logos\BBNPA logo\bbnpa Logo_CMY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5618790"/>
            <a:ext cx="728680" cy="101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706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35596" y="1606363"/>
            <a:ext cx="7344816" cy="1815882"/>
          </a:xfrm>
          <a:prstGeom prst="rect">
            <a:avLst/>
          </a:prstGeom>
          <a:noFill/>
        </p:spPr>
        <p:txBody>
          <a:bodyPr wrap="square" rtlCol="0">
            <a:spAutoFit/>
          </a:bodyPr>
          <a:lstStyle/>
          <a:p>
            <a:pPr algn="ctr"/>
            <a:r>
              <a:rPr lang="en-GB" sz="2800" u="sng" dirty="0" smtClean="0"/>
              <a:t>Aims</a:t>
            </a:r>
          </a:p>
          <a:p>
            <a:pPr algn="ctr"/>
            <a:endParaRPr lang="en-GB" sz="2800" u="sng" dirty="0" smtClean="0"/>
          </a:p>
          <a:p>
            <a:pPr algn="ctr"/>
            <a:r>
              <a:rPr lang="en-GB" sz="2800" dirty="0" smtClean="0"/>
              <a:t>To discover how </a:t>
            </a:r>
            <a:r>
              <a:rPr lang="en-GB" sz="2800" dirty="0" err="1" smtClean="0"/>
              <a:t>Llyn</a:t>
            </a:r>
            <a:r>
              <a:rPr lang="en-GB" sz="2800" dirty="0" smtClean="0"/>
              <a:t> y Fan </a:t>
            </a:r>
            <a:r>
              <a:rPr lang="en-GB" sz="2800" dirty="0" err="1" smtClean="0"/>
              <a:t>Fach</a:t>
            </a:r>
            <a:r>
              <a:rPr lang="en-GB" sz="2800" dirty="0" smtClean="0"/>
              <a:t> lake was created.</a:t>
            </a:r>
          </a:p>
          <a:p>
            <a:pPr algn="ctr"/>
            <a:endParaRPr lang="en-GB" sz="2800" u="sng" dirty="0" smtClean="0"/>
          </a:p>
        </p:txBody>
      </p:sp>
    </p:spTree>
    <p:extLst>
      <p:ext uri="{BB962C8B-B14F-4D97-AF65-F5344CB8AC3E}">
        <p14:creationId xmlns:p14="http://schemas.microsoft.com/office/powerpoint/2010/main" val="775331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Llanddeusant images 0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0687"/>
            <a:ext cx="8235775" cy="355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a:off x="3757339" y="4900518"/>
            <a:ext cx="1800200" cy="369332"/>
          </a:xfrm>
          <a:prstGeom prst="rect">
            <a:avLst/>
          </a:prstGeom>
          <a:noFill/>
        </p:spPr>
        <p:txBody>
          <a:bodyPr wrap="square" rtlCol="0">
            <a:spAutoFit/>
          </a:bodyPr>
          <a:lstStyle/>
          <a:p>
            <a:r>
              <a:rPr lang="en-GB" dirty="0" err="1" smtClean="0"/>
              <a:t>Llyn</a:t>
            </a:r>
            <a:r>
              <a:rPr lang="en-GB" dirty="0" smtClean="0"/>
              <a:t> y Fan </a:t>
            </a:r>
            <a:r>
              <a:rPr lang="en-GB" dirty="0" err="1" smtClean="0"/>
              <a:t>Fach</a:t>
            </a:r>
            <a:r>
              <a:rPr lang="en-GB" dirty="0" smtClean="0"/>
              <a:t> </a:t>
            </a:r>
            <a:endParaRPr lang="en-GB" dirty="0"/>
          </a:p>
        </p:txBody>
      </p:sp>
    </p:spTree>
    <p:extLst>
      <p:ext uri="{BB962C8B-B14F-4D97-AF65-F5344CB8AC3E}">
        <p14:creationId xmlns:p14="http://schemas.microsoft.com/office/powerpoint/2010/main" val="1190607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395535" y="548680"/>
            <a:ext cx="8424936" cy="1754326"/>
          </a:xfrm>
          <a:prstGeom prst="rect">
            <a:avLst/>
          </a:prstGeom>
        </p:spPr>
        <p:txBody>
          <a:bodyPr wrap="square">
            <a:spAutoFit/>
          </a:bodyPr>
          <a:lstStyle/>
          <a:p>
            <a:r>
              <a:rPr lang="en-GB" b="1" i="1" dirty="0" err="1"/>
              <a:t>Llyn</a:t>
            </a:r>
            <a:r>
              <a:rPr lang="en-GB" b="1" i="1" dirty="0"/>
              <a:t> y Fan </a:t>
            </a:r>
            <a:r>
              <a:rPr lang="en-GB" b="1" i="1" dirty="0" err="1"/>
              <a:t>Fach</a:t>
            </a:r>
            <a:r>
              <a:rPr lang="en-GB" b="1" i="1" dirty="0"/>
              <a:t> (Lake of the small beacon-hill)</a:t>
            </a:r>
            <a:endParaRPr lang="en-GB" dirty="0"/>
          </a:p>
          <a:p>
            <a:r>
              <a:rPr lang="en-GB" dirty="0" err="1"/>
              <a:t>Llyn</a:t>
            </a:r>
            <a:r>
              <a:rPr lang="en-GB" dirty="0"/>
              <a:t> y Fan </a:t>
            </a:r>
            <a:r>
              <a:rPr lang="en-GB" dirty="0" err="1"/>
              <a:t>Fach</a:t>
            </a:r>
            <a:r>
              <a:rPr lang="en-GB" dirty="0"/>
              <a:t> is a 10 hectare lake on the w</a:t>
            </a:r>
            <a:r>
              <a:rPr lang="en-GB" dirty="0" smtClean="0"/>
              <a:t>estern side of the Brecon Beacons.  The </a:t>
            </a:r>
            <a:r>
              <a:rPr lang="en-GB" dirty="0"/>
              <a:t>lake itself is overlooked by the mountain peaks of </a:t>
            </a:r>
            <a:r>
              <a:rPr lang="en-GB" dirty="0" err="1"/>
              <a:t>Picws</a:t>
            </a:r>
            <a:r>
              <a:rPr lang="en-GB" dirty="0"/>
              <a:t> Du and </a:t>
            </a:r>
            <a:r>
              <a:rPr lang="en-GB" dirty="0" err="1"/>
              <a:t>Waun</a:t>
            </a:r>
            <a:r>
              <a:rPr lang="en-GB" dirty="0"/>
              <a:t> </a:t>
            </a:r>
            <a:r>
              <a:rPr lang="en-GB" dirty="0" err="1"/>
              <a:t>Lefrith</a:t>
            </a:r>
            <a:r>
              <a:rPr lang="en-GB" dirty="0"/>
              <a:t>.  The northern face of </a:t>
            </a:r>
            <a:r>
              <a:rPr lang="en-GB" dirty="0" err="1"/>
              <a:t>Waun</a:t>
            </a:r>
            <a:r>
              <a:rPr lang="en-GB" dirty="0"/>
              <a:t> </a:t>
            </a:r>
            <a:r>
              <a:rPr lang="en-GB" dirty="0" err="1"/>
              <a:t>Lefrith</a:t>
            </a:r>
            <a:r>
              <a:rPr lang="en-GB" dirty="0"/>
              <a:t> was home to a glacier during the Ice </a:t>
            </a:r>
            <a:r>
              <a:rPr lang="en-GB" dirty="0" smtClean="0"/>
              <a:t>Age </a:t>
            </a:r>
            <a:r>
              <a:rPr lang="en-GB" dirty="0"/>
              <a:t>which gouged out the corrie (or cwm) in which </a:t>
            </a:r>
            <a:r>
              <a:rPr lang="en-GB" dirty="0" err="1"/>
              <a:t>Llyn</a:t>
            </a:r>
            <a:r>
              <a:rPr lang="en-GB" dirty="0"/>
              <a:t> y Fan </a:t>
            </a:r>
            <a:r>
              <a:rPr lang="en-GB" dirty="0" err="1"/>
              <a:t>Fach</a:t>
            </a:r>
            <a:r>
              <a:rPr lang="en-GB" dirty="0"/>
              <a:t> now sits.  </a:t>
            </a:r>
          </a:p>
          <a:p>
            <a:r>
              <a:rPr lang="en-GB" dirty="0"/>
              <a:t> </a:t>
            </a:r>
          </a:p>
        </p:txBody>
      </p:sp>
      <p:pic>
        <p:nvPicPr>
          <p:cNvPr id="5" name="Picture 2" descr="Llanddeusant images 0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116" y="2420888"/>
            <a:ext cx="8235775" cy="355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568809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551910" y="548680"/>
            <a:ext cx="8112187" cy="1200329"/>
          </a:xfrm>
          <a:prstGeom prst="rect">
            <a:avLst/>
          </a:prstGeom>
        </p:spPr>
        <p:txBody>
          <a:bodyPr wrap="square">
            <a:spAutoFit/>
          </a:bodyPr>
          <a:lstStyle/>
          <a:p>
            <a:r>
              <a:rPr lang="en-GB" dirty="0" err="1"/>
              <a:t>Llyn</a:t>
            </a:r>
            <a:r>
              <a:rPr lang="en-GB" dirty="0"/>
              <a:t> y Fan </a:t>
            </a:r>
            <a:r>
              <a:rPr lang="en-GB" dirty="0" err="1"/>
              <a:t>Fach</a:t>
            </a:r>
            <a:r>
              <a:rPr lang="en-GB" dirty="0"/>
              <a:t> is an example of a corrie lake.  A corrie is formed when snow collects in a hollow on the side of a mountain.  Over time as more snow falls, snow below is compacted to form ice.   This ice then deepens and widens the corrie via the process of abrasion and plucking.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98" y="2260946"/>
            <a:ext cx="8032822" cy="4307041"/>
          </a:xfrm>
          <a:prstGeom prst="rect">
            <a:avLst/>
          </a:prstGeom>
        </p:spPr>
      </p:pic>
    </p:spTree>
    <p:extLst>
      <p:ext uri="{BB962C8B-B14F-4D97-AF65-F5344CB8AC3E}">
        <p14:creationId xmlns:p14="http://schemas.microsoft.com/office/powerpoint/2010/main" val="2071729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395536" y="404664"/>
            <a:ext cx="8208912" cy="2031325"/>
          </a:xfrm>
          <a:prstGeom prst="rect">
            <a:avLst/>
          </a:prstGeom>
        </p:spPr>
        <p:txBody>
          <a:bodyPr wrap="square">
            <a:spAutoFit/>
          </a:bodyPr>
          <a:lstStyle/>
          <a:p>
            <a:r>
              <a:rPr lang="en-GB" dirty="0"/>
              <a:t>Gravity will compel the ice to try to move downhill, even though it is unable to as it is trapped in the hollow.  As the ice rotates is carves out an armchair shaped hollow with a steep back wall.  A moraine (a </a:t>
            </a:r>
            <a:r>
              <a:rPr lang="en-GB" dirty="0" smtClean="0"/>
              <a:t>build-up </a:t>
            </a:r>
            <a:r>
              <a:rPr lang="en-GB" dirty="0"/>
              <a:t>of debris) is formed on the edge of the corrie stopping the ice as it builds up from being able to move downhill.   When the ice in a corrie melts, a circular lake is often formed at the bottom of the hollow, this is </a:t>
            </a:r>
            <a:r>
              <a:rPr lang="en-GB" dirty="0" smtClean="0"/>
              <a:t>known </a:t>
            </a:r>
            <a:r>
              <a:rPr lang="en-GB" dirty="0"/>
              <a:t>as a tarn.  </a:t>
            </a:r>
          </a:p>
          <a:p>
            <a:r>
              <a:rPr lang="en-GB" dirty="0" smtClean="0"/>
              <a:t> </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06" y="2276872"/>
            <a:ext cx="8028572" cy="4304762"/>
          </a:xfrm>
          <a:prstGeom prst="rect">
            <a:avLst/>
          </a:prstGeom>
        </p:spPr>
      </p:pic>
    </p:spTree>
    <p:extLst>
      <p:ext uri="{BB962C8B-B14F-4D97-AF65-F5344CB8AC3E}">
        <p14:creationId xmlns:p14="http://schemas.microsoft.com/office/powerpoint/2010/main" val="2649703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151620" y="476672"/>
            <a:ext cx="6912768" cy="1107996"/>
          </a:xfrm>
          <a:prstGeom prst="rect">
            <a:avLst/>
          </a:prstGeom>
        </p:spPr>
        <p:txBody>
          <a:bodyPr wrap="square">
            <a:spAutoFit/>
          </a:bodyPr>
          <a:lstStyle/>
          <a:p>
            <a:pPr algn="ctr"/>
            <a:r>
              <a:rPr lang="en-GB" sz="2400" dirty="0" err="1"/>
              <a:t>Llyn</a:t>
            </a:r>
            <a:r>
              <a:rPr lang="en-GB" sz="2400" dirty="0"/>
              <a:t> y Fan </a:t>
            </a:r>
            <a:r>
              <a:rPr lang="en-GB" sz="2400" dirty="0" err="1"/>
              <a:t>Fach</a:t>
            </a:r>
            <a:r>
              <a:rPr lang="en-GB" sz="2400" dirty="0"/>
              <a:t> was a corrie over </a:t>
            </a:r>
            <a:r>
              <a:rPr lang="en-GB" sz="2400" dirty="0" smtClean="0"/>
              <a:t>11,000 </a:t>
            </a:r>
            <a:r>
              <a:rPr lang="en-GB" sz="2400" dirty="0"/>
              <a:t>years ago during the last Ice Age.  </a:t>
            </a:r>
          </a:p>
          <a:p>
            <a:r>
              <a:rPr lang="en-GB" dirty="0" smtClean="0"/>
              <a:t> </a:t>
            </a:r>
            <a:endParaRPr lang="en-GB" dirty="0"/>
          </a:p>
        </p:txBody>
      </p:sp>
      <p:pic>
        <p:nvPicPr>
          <p:cNvPr id="3074" name="Picture 2" descr="C:\Users\Sarah\AppData\Local\Microsoft\Windows\Temporary Internet Files\Content.IE5\37G35Z4R\8013564706_7aec8bd19b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620" y="1669450"/>
            <a:ext cx="6939877"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04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204" y="836712"/>
            <a:ext cx="8229600" cy="1252736"/>
          </a:xfrm>
        </p:spPr>
        <p:txBody>
          <a:bodyPr/>
          <a:lstStyle/>
          <a:p>
            <a:pPr marL="0" indent="0" algn="ctr">
              <a:buNone/>
            </a:pPr>
            <a:r>
              <a:rPr lang="en-GB" dirty="0" smtClean="0"/>
              <a:t>Describe how a corrie lake is created.</a:t>
            </a:r>
          </a:p>
          <a:p>
            <a:pPr marL="514350" indent="-514350" algn="ctr">
              <a:buAutoNum type="arabicPeriod"/>
            </a:pPr>
            <a:endParaRPr lang="en-GB" dirty="0"/>
          </a:p>
        </p:txBody>
      </p:sp>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Llanddeusant images 0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116" y="1772816"/>
            <a:ext cx="8235775" cy="4205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547741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539552" y="476672"/>
            <a:ext cx="8136904" cy="1631216"/>
          </a:xfrm>
          <a:prstGeom prst="rect">
            <a:avLst/>
          </a:prstGeom>
        </p:spPr>
        <p:txBody>
          <a:bodyPr wrap="square">
            <a:spAutoFit/>
          </a:bodyPr>
          <a:lstStyle/>
          <a:p>
            <a:pPr algn="ctr"/>
            <a:r>
              <a:rPr lang="en-GB" sz="3200" dirty="0" smtClean="0"/>
              <a:t>Draw </a:t>
            </a:r>
            <a:r>
              <a:rPr lang="en-GB" sz="3200" dirty="0"/>
              <a:t>and label a corrie.  Use all of the </a:t>
            </a:r>
            <a:r>
              <a:rPr lang="en-GB" sz="3200" dirty="0" smtClean="0"/>
              <a:t>keywords.</a:t>
            </a:r>
          </a:p>
          <a:p>
            <a:endParaRPr lang="en-GB" dirty="0"/>
          </a:p>
          <a:p>
            <a:r>
              <a:rPr lang="en-GB" dirty="0"/>
              <a:t> </a:t>
            </a:r>
          </a:p>
        </p:txBody>
      </p:sp>
      <p:pic>
        <p:nvPicPr>
          <p:cNvPr id="2050" name="Picture 2" descr="Copy of Llanddeusant images 1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772816"/>
            <a:ext cx="6840760" cy="4239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336781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1649</TotalTime>
  <Words>349</Words>
  <Application>Microsoft Office PowerPoint</Application>
  <PresentationFormat>On-screen Show (4:3)</PresentationFormat>
  <Paragraphs>32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Rees</dc:creator>
  <cp:lastModifiedBy>Sarah Rees</cp:lastModifiedBy>
  <cp:revision>53</cp:revision>
  <dcterms:created xsi:type="dcterms:W3CDTF">2017-04-12T08:18:30Z</dcterms:created>
  <dcterms:modified xsi:type="dcterms:W3CDTF">2018-02-28T11:06:37Z</dcterms:modified>
</cp:coreProperties>
</file>