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1" r:id="rId4"/>
    <p:sldId id="268" r:id="rId5"/>
    <p:sldId id="269" r:id="rId6"/>
    <p:sldId id="274" r:id="rId7"/>
    <p:sldId id="270" r:id="rId8"/>
    <p:sldId id="276" r:id="rId9"/>
    <p:sldId id="262" r:id="rId10"/>
    <p:sldId id="263" r:id="rId11"/>
    <p:sldId id="265" r:id="rId12"/>
    <p:sldId id="273" r:id="rId13"/>
    <p:sldId id="264"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1CDDD-68CC-4435-A025-5DEF8164FFD2}" type="datetimeFigureOut">
              <a:rPr lang="en-GB" smtClean="0"/>
              <a:t>09/01/2018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4710-9F0F-4D5C-BF7F-8D7CF3A47E48}" type="slidenum">
              <a:rPr lang="en-GB" smtClean="0"/>
              <a:t>‹#›</a:t>
            </a:fld>
            <a:endParaRPr lang="en-GB"/>
          </a:p>
        </p:txBody>
      </p:sp>
    </p:spTree>
    <p:extLst>
      <p:ext uri="{BB962C8B-B14F-4D97-AF65-F5344CB8AC3E}">
        <p14:creationId xmlns:p14="http://schemas.microsoft.com/office/powerpoint/2010/main" val="136084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D4710-9F0F-4D5C-BF7F-8D7CF3A47E48}" type="slidenum">
              <a:rPr lang="en-GB" smtClean="0"/>
              <a:t>1</a:t>
            </a:fld>
            <a:endParaRPr lang="en-GB"/>
          </a:p>
        </p:txBody>
      </p:sp>
    </p:spTree>
    <p:extLst>
      <p:ext uri="{BB962C8B-B14F-4D97-AF65-F5344CB8AC3E}">
        <p14:creationId xmlns:p14="http://schemas.microsoft.com/office/powerpoint/2010/main" val="349277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D4710-9F0F-4D5C-BF7F-8D7CF3A47E48}" type="slidenum">
              <a:rPr lang="en-GB" smtClean="0"/>
              <a:t>12</a:t>
            </a:fld>
            <a:endParaRPr lang="en-GB"/>
          </a:p>
        </p:txBody>
      </p:sp>
    </p:spTree>
    <p:extLst>
      <p:ext uri="{BB962C8B-B14F-4D97-AF65-F5344CB8AC3E}">
        <p14:creationId xmlns:p14="http://schemas.microsoft.com/office/powerpoint/2010/main" val="42876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308704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96372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40005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163336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E2AB1-C30C-4ACB-A04A-B924102A84FA}"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9680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8E2AB1-C30C-4ACB-A04A-B924102A84FA}"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319226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8E2AB1-C30C-4ACB-A04A-B924102A84FA}" type="datetimeFigureOut">
              <a:rPr lang="en-GB" smtClean="0"/>
              <a:t>09/01/2018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291308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8E2AB1-C30C-4ACB-A04A-B924102A84FA}" type="datetimeFigureOut">
              <a:rPr lang="en-GB" smtClean="0"/>
              <a:t>09/01/2018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412171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E2AB1-C30C-4ACB-A04A-B924102A84FA}" type="datetimeFigureOut">
              <a:rPr lang="en-GB" smtClean="0"/>
              <a:t>09/01/2018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226873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E2AB1-C30C-4ACB-A04A-B924102A84FA}"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196102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E2AB1-C30C-4ACB-A04A-B924102A84FA}"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29034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E2AB1-C30C-4ACB-A04A-B924102A84FA}" type="datetimeFigureOut">
              <a:rPr lang="en-GB" smtClean="0"/>
              <a:t>09/01/2018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72215-D1E6-48F7-8CC4-12D6A8B43287}" type="slidenum">
              <a:rPr lang="en-GB" smtClean="0"/>
              <a:t>‹#›</a:t>
            </a:fld>
            <a:endParaRPr lang="en-GB"/>
          </a:p>
        </p:txBody>
      </p:sp>
    </p:spTree>
    <p:extLst>
      <p:ext uri="{BB962C8B-B14F-4D97-AF65-F5344CB8AC3E}">
        <p14:creationId xmlns:p14="http://schemas.microsoft.com/office/powerpoint/2010/main" val="309565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798" y="5706044"/>
            <a:ext cx="1766402" cy="7593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706045"/>
            <a:ext cx="2344438" cy="8054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7758" y="5589241"/>
            <a:ext cx="2245690" cy="94869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3808" y="5502366"/>
            <a:ext cx="1542284" cy="104755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6043" y="1695144"/>
            <a:ext cx="3838377" cy="3395703"/>
          </a:xfrm>
          <a:prstGeom prst="rect">
            <a:avLst/>
          </a:prstGeom>
        </p:spPr>
      </p:pic>
      <p:sp>
        <p:nvSpPr>
          <p:cNvPr id="10" name="TextBox 9"/>
          <p:cNvSpPr txBox="1"/>
          <p:nvPr/>
        </p:nvSpPr>
        <p:spPr>
          <a:xfrm>
            <a:off x="2555776" y="805354"/>
            <a:ext cx="4032448" cy="461665"/>
          </a:xfrm>
          <a:prstGeom prst="rect">
            <a:avLst/>
          </a:prstGeom>
          <a:noFill/>
        </p:spPr>
        <p:txBody>
          <a:bodyPr wrap="square" rtlCol="0">
            <a:spAutoFit/>
          </a:bodyPr>
          <a:lstStyle/>
          <a:p>
            <a:r>
              <a:rPr lang="en-GB" sz="2400" dirty="0" err="1" smtClean="0"/>
              <a:t>Pembrey</a:t>
            </a:r>
            <a:r>
              <a:rPr lang="en-GB" sz="2400" dirty="0" smtClean="0"/>
              <a:t> at war – Lesson 2 </a:t>
            </a:r>
            <a:endParaRPr lang="en-GB" sz="2400" dirty="0"/>
          </a:p>
        </p:txBody>
      </p:sp>
    </p:spTree>
    <p:extLst>
      <p:ext uri="{BB962C8B-B14F-4D97-AF65-F5344CB8AC3E}">
        <p14:creationId xmlns:p14="http://schemas.microsoft.com/office/powerpoint/2010/main" val="359997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descr="http://www.earthstation1.com/Warposters/jckaelin/Women_of_Britain_jk.jpg"/>
          <p:cNvPicPr>
            <a:picLocks noChangeAspect="1" noChangeArrowheads="1"/>
          </p:cNvPicPr>
          <p:nvPr/>
        </p:nvPicPr>
        <p:blipFill>
          <a:blip r:embed="rId2"/>
          <a:srcRect/>
          <a:stretch>
            <a:fillRect/>
          </a:stretch>
        </p:blipFill>
        <p:spPr bwMode="auto">
          <a:xfrm>
            <a:off x="9396536" y="-387424"/>
            <a:ext cx="3995936" cy="5771462"/>
          </a:xfrm>
          <a:prstGeom prst="rect">
            <a:avLst/>
          </a:prstGeom>
          <a:noFill/>
          <a:ln w="9525">
            <a:noFill/>
            <a:miter lim="800000"/>
            <a:headEnd/>
            <a:tailEnd/>
          </a:ln>
        </p:spPr>
      </p:pic>
      <p:sp>
        <p:nvSpPr>
          <p:cNvPr id="2" name="Rectangle 1"/>
          <p:cNvSpPr/>
          <p:nvPr/>
        </p:nvSpPr>
        <p:spPr>
          <a:xfrm>
            <a:off x="323529" y="476672"/>
            <a:ext cx="4104456" cy="6186309"/>
          </a:xfrm>
          <a:prstGeom prst="rect">
            <a:avLst/>
          </a:prstGeom>
        </p:spPr>
        <p:txBody>
          <a:bodyPr wrap="square">
            <a:spAutoFit/>
          </a:bodyPr>
          <a:lstStyle/>
          <a:p>
            <a:pPr indent="-457200" algn="just">
              <a:spcBef>
                <a:spcPct val="50000"/>
              </a:spcBef>
              <a:buFont typeface="Arial" pitchFamily="34" charset="0"/>
              <a:buNone/>
              <a:defRPr/>
            </a:pPr>
            <a:r>
              <a:rPr lang="en-GB" dirty="0" smtClean="0">
                <a:latin typeface="Comic Sans MS" pitchFamily="66" charset="0"/>
              </a:rPr>
              <a:t>“The girls here are very rough, so are the conditions”</a:t>
            </a:r>
          </a:p>
          <a:p>
            <a:pPr indent="-457200" algn="just">
              <a:spcBef>
                <a:spcPct val="50000"/>
              </a:spcBef>
              <a:buFont typeface="Arial" pitchFamily="34" charset="0"/>
              <a:buNone/>
              <a:defRPr/>
            </a:pPr>
            <a:r>
              <a:rPr lang="en-GB" dirty="0" smtClean="0">
                <a:latin typeface="Comic Sans MS" pitchFamily="66" charset="0"/>
              </a:rPr>
              <a:t>“The ether in the cordite affects some of the girls.  It gives them headaches, hysteria and sometimes makes them unconscious.”</a:t>
            </a:r>
          </a:p>
          <a:p>
            <a:pPr indent="-457200" algn="just">
              <a:spcBef>
                <a:spcPct val="50000"/>
              </a:spcBef>
              <a:buFont typeface="Arial" pitchFamily="34" charset="0"/>
              <a:buNone/>
              <a:defRPr/>
            </a:pPr>
            <a:r>
              <a:rPr lang="en-GB" dirty="0" smtClean="0">
                <a:latin typeface="Comic Sans MS" pitchFamily="66" charset="0"/>
              </a:rPr>
              <a:t>“The TNT stinks, no other word describes it, an evil sickly </a:t>
            </a:r>
            <a:r>
              <a:rPr lang="en-GB" dirty="0" err="1" smtClean="0">
                <a:latin typeface="Comic Sans MS" pitchFamily="66" charset="0"/>
              </a:rPr>
              <a:t>chokey</a:t>
            </a:r>
            <a:r>
              <a:rPr lang="en-GB" dirty="0" smtClean="0">
                <a:latin typeface="Comic Sans MS" pitchFamily="66" charset="0"/>
              </a:rPr>
              <a:t> smell that makes you cough until you feel sick”</a:t>
            </a:r>
          </a:p>
          <a:p>
            <a:pPr indent="-457200" algn="just">
              <a:spcBef>
                <a:spcPct val="50000"/>
              </a:spcBef>
              <a:buFont typeface="Arial" pitchFamily="34" charset="0"/>
              <a:buNone/>
              <a:defRPr/>
            </a:pPr>
            <a:r>
              <a:rPr lang="en-GB" dirty="0" smtClean="0">
                <a:latin typeface="Comic Sans MS" pitchFamily="66" charset="0"/>
              </a:rPr>
              <a:t>“The factory is very badly equipped as regard the welfare of the girls.  Although the fumes mean 16-18 casualties a night there are only 4 beds in surgery”		  </a:t>
            </a:r>
            <a:r>
              <a:rPr lang="en-GB" sz="1100" dirty="0" smtClean="0">
                <a:latin typeface="Comic Sans MS" pitchFamily="66" charset="0"/>
              </a:rPr>
              <a:t>Gabrielle West</a:t>
            </a:r>
          </a:p>
          <a:p>
            <a:pPr indent="-457200" algn="just">
              <a:spcBef>
                <a:spcPct val="50000"/>
              </a:spcBef>
              <a:buFont typeface="Arial" pitchFamily="34" charset="0"/>
              <a:buNone/>
              <a:defRPr/>
            </a:pPr>
            <a:endParaRPr lang="en-GB" dirty="0">
              <a:latin typeface="Comic Sans MS" pitchFamily="66" charset="0"/>
            </a:endParaRPr>
          </a:p>
          <a:p>
            <a:pPr indent="-457200" algn="just">
              <a:spcBef>
                <a:spcPct val="50000"/>
              </a:spcBef>
              <a:buFont typeface="Arial" pitchFamily="34" charset="0"/>
              <a:buNone/>
              <a:defRPr/>
            </a:pPr>
            <a:r>
              <a:rPr lang="en-GB" dirty="0" smtClean="0">
                <a:solidFill>
                  <a:srgbClr val="FF0000"/>
                </a:solidFill>
                <a:latin typeface="Comic Sans MS" pitchFamily="66" charset="0"/>
              </a:rPr>
              <a:t>3) Why would the women still want to work in a place like this?</a:t>
            </a:r>
          </a:p>
          <a:p>
            <a:pPr marL="457200" indent="-457200" fontAlgn="auto">
              <a:spcBef>
                <a:spcPct val="50000"/>
              </a:spcBef>
              <a:spcAft>
                <a:spcPts val="0"/>
              </a:spcAft>
              <a:buFont typeface="Arial" pitchFamily="34" charset="0"/>
              <a:buNone/>
              <a:defRPr/>
            </a:pPr>
            <a:endParaRPr lang="en-GB" dirty="0">
              <a:latin typeface="Comic Sans MS" pitchFamily="66" charset="0"/>
            </a:endParaRPr>
          </a:p>
        </p:txBody>
      </p:sp>
      <p:pic>
        <p:nvPicPr>
          <p:cNvPr id="4098" name="Picture 2" descr="Image result for women in first world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4664"/>
            <a:ext cx="3960440" cy="607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05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395536" y="260648"/>
            <a:ext cx="8568952" cy="619268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300" b="1" u="sng" dirty="0" err="1" smtClean="0">
                <a:solidFill>
                  <a:schemeClr val="tx1"/>
                </a:solidFill>
              </a:rPr>
              <a:t>Pembrey</a:t>
            </a:r>
            <a:r>
              <a:rPr lang="en-GB" sz="2300" b="1" u="sng" dirty="0" smtClean="0">
                <a:solidFill>
                  <a:schemeClr val="tx1"/>
                </a:solidFill>
              </a:rPr>
              <a:t>, Llanelli: Funeral of Munition Factory Workers</a:t>
            </a:r>
          </a:p>
          <a:p>
            <a:r>
              <a:rPr lang="en-GB" sz="2300" dirty="0" smtClean="0">
                <a:solidFill>
                  <a:schemeClr val="tx1"/>
                </a:solidFill>
              </a:rPr>
              <a:t>In July 1917 an enormous explosion rocked the entire site and six workers – 4 men and 2 women – were instantly killed. The subsequent inquest decided that the cause of the explosion was unknown.</a:t>
            </a:r>
          </a:p>
          <a:p>
            <a:r>
              <a:rPr lang="en-GB" sz="2300" dirty="0" smtClean="0">
                <a:solidFill>
                  <a:schemeClr val="tx1"/>
                </a:solidFill>
              </a:rPr>
              <a:t>Although four men lost their lives, it was the funeral of the two female victims – 18 year old Mildred Owen, and 19 year old Mary Watson – that drew the largest crowd. Their coffins draped in the Union Jack, the girls were mourned by their fellow munitions workers, some of whom wore their working uniform.</a:t>
            </a:r>
          </a:p>
          <a:p>
            <a:r>
              <a:rPr lang="en-GB" sz="2300" dirty="0" smtClean="0">
                <a:solidFill>
                  <a:schemeClr val="tx1"/>
                </a:solidFill>
              </a:rPr>
              <a:t>One fellow worker even composed a poem commemorating the two women, concluding</a:t>
            </a:r>
          </a:p>
          <a:p>
            <a:endParaRPr lang="en-GB" sz="2300" dirty="0" smtClean="0">
              <a:solidFill>
                <a:schemeClr val="tx1"/>
              </a:solidFill>
            </a:endParaRPr>
          </a:p>
          <a:p>
            <a:endParaRPr lang="en-GB" sz="2300" dirty="0" smtClean="0">
              <a:solidFill>
                <a:schemeClr val="tx1"/>
              </a:solidFill>
            </a:endParaRPr>
          </a:p>
          <a:p>
            <a:r>
              <a:rPr lang="en-GB" sz="2300" b="1" dirty="0" smtClean="0">
                <a:solidFill>
                  <a:schemeClr val="tx1"/>
                </a:solidFill>
              </a:rPr>
              <a:t>‘…Their memory shall live for aye </a:t>
            </a:r>
            <a:br>
              <a:rPr lang="en-GB" sz="2300" b="1" dirty="0" smtClean="0">
                <a:solidFill>
                  <a:schemeClr val="tx1"/>
                </a:solidFill>
              </a:rPr>
            </a:br>
            <a:r>
              <a:rPr lang="en-GB" sz="2300" b="1" dirty="0" smtClean="0">
                <a:solidFill>
                  <a:schemeClr val="tx1"/>
                </a:solidFill>
              </a:rPr>
              <a:t>And Wales shall honour it, and sing</a:t>
            </a:r>
            <a:br>
              <a:rPr lang="en-GB" sz="2300" b="1" dirty="0" smtClean="0">
                <a:solidFill>
                  <a:schemeClr val="tx1"/>
                </a:solidFill>
              </a:rPr>
            </a:br>
            <a:r>
              <a:rPr lang="en-GB" sz="2300" b="1" dirty="0" smtClean="0">
                <a:solidFill>
                  <a:schemeClr val="tx1"/>
                </a:solidFill>
              </a:rPr>
              <a:t>The praise of those who gave their lives</a:t>
            </a:r>
            <a:br>
              <a:rPr lang="en-GB" sz="2300" b="1" dirty="0" smtClean="0">
                <a:solidFill>
                  <a:schemeClr val="tx1"/>
                </a:solidFill>
              </a:rPr>
            </a:br>
            <a:r>
              <a:rPr lang="en-GB" sz="2300" b="1" dirty="0" smtClean="0">
                <a:solidFill>
                  <a:schemeClr val="tx1"/>
                </a:solidFill>
              </a:rPr>
              <a:t>For England’s fighters and their king’</a:t>
            </a:r>
          </a:p>
          <a:p>
            <a:endParaRPr lang="en-GB" dirty="0"/>
          </a:p>
        </p:txBody>
      </p:sp>
    </p:spTree>
    <p:extLst>
      <p:ext uri="{BB962C8B-B14F-4D97-AF65-F5344CB8AC3E}">
        <p14:creationId xmlns:p14="http://schemas.microsoft.com/office/powerpoint/2010/main" val="195407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38" y="260649"/>
            <a:ext cx="7632847" cy="5630274"/>
          </a:xfrm>
          <a:prstGeom prst="rect">
            <a:avLst/>
          </a:prstGeom>
        </p:spPr>
      </p:pic>
      <p:sp>
        <p:nvSpPr>
          <p:cNvPr id="5" name="TextBox 4"/>
          <p:cNvSpPr txBox="1"/>
          <p:nvPr/>
        </p:nvSpPr>
        <p:spPr>
          <a:xfrm>
            <a:off x="467544" y="6000660"/>
            <a:ext cx="8352928" cy="523220"/>
          </a:xfrm>
          <a:prstGeom prst="rect">
            <a:avLst/>
          </a:prstGeom>
          <a:noFill/>
        </p:spPr>
        <p:txBody>
          <a:bodyPr wrap="square" rtlCol="0">
            <a:spAutoFit/>
          </a:bodyPr>
          <a:lstStyle/>
          <a:p>
            <a:r>
              <a:rPr lang="en-GB" sz="2800" dirty="0" smtClean="0">
                <a:solidFill>
                  <a:srgbClr val="FF0000"/>
                </a:solidFill>
              </a:rPr>
              <a:t>Why was the death of these two women significant?</a:t>
            </a:r>
            <a:endParaRPr lang="en-GB" sz="2800" dirty="0">
              <a:solidFill>
                <a:srgbClr val="FF0000"/>
              </a:solidFill>
            </a:endParaRPr>
          </a:p>
        </p:txBody>
      </p:sp>
    </p:spTree>
    <p:extLst>
      <p:ext uri="{BB962C8B-B14F-4D97-AF65-F5344CB8AC3E}">
        <p14:creationId xmlns:p14="http://schemas.microsoft.com/office/powerpoint/2010/main" val="168430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23528" y="1361671"/>
            <a:ext cx="4248472" cy="2585323"/>
          </a:xfrm>
          <a:prstGeom prst="rect">
            <a:avLst/>
          </a:prstGeom>
        </p:spPr>
        <p:txBody>
          <a:bodyPr wrap="square">
            <a:spAutoFit/>
          </a:bodyPr>
          <a:lstStyle/>
          <a:p>
            <a:pPr>
              <a:buFont typeface="Arial" charset="0"/>
              <a:buNone/>
            </a:pPr>
            <a:r>
              <a:rPr lang="en-GB" dirty="0"/>
              <a:t>At first single women aged 20-30 were called up to work.  By mid 1943 90% of single women and 80% of married women had been called up.  </a:t>
            </a:r>
          </a:p>
          <a:p>
            <a:pPr>
              <a:buFont typeface="Arial" charset="0"/>
              <a:buNone/>
            </a:pPr>
            <a:endParaRPr lang="en-GB" dirty="0"/>
          </a:p>
          <a:p>
            <a:pPr>
              <a:buFont typeface="Arial" charset="0"/>
              <a:buNone/>
            </a:pPr>
            <a:r>
              <a:rPr lang="en-GB" dirty="0"/>
              <a:t>“It was emphasized that women would not be required to bear arms</a:t>
            </a:r>
            <a:r>
              <a:rPr lang="en-GB" dirty="0" smtClean="0"/>
              <a:t>”</a:t>
            </a:r>
          </a:p>
          <a:p>
            <a:pPr>
              <a:buFont typeface="Arial" charset="0"/>
              <a:buNone/>
            </a:pPr>
            <a:endParaRPr lang="en-GB" dirty="0"/>
          </a:p>
          <a:p>
            <a:pPr>
              <a:buFont typeface="Arial" charset="0"/>
              <a:buNone/>
            </a:pPr>
            <a:r>
              <a:rPr lang="en-GB" dirty="0" smtClean="0"/>
              <a:t>Why do you think this was?</a:t>
            </a:r>
            <a:endParaRPr lang="en-GB" dirty="0"/>
          </a:p>
        </p:txBody>
      </p:sp>
      <p:sp>
        <p:nvSpPr>
          <p:cNvPr id="5" name="Rectangle 4"/>
          <p:cNvSpPr/>
          <p:nvPr/>
        </p:nvSpPr>
        <p:spPr>
          <a:xfrm>
            <a:off x="1619672" y="692696"/>
            <a:ext cx="1512168" cy="369332"/>
          </a:xfrm>
          <a:prstGeom prst="rect">
            <a:avLst/>
          </a:prstGeom>
        </p:spPr>
        <p:txBody>
          <a:bodyPr wrap="square">
            <a:spAutoFit/>
          </a:bodyPr>
          <a:lstStyle/>
          <a:p>
            <a:r>
              <a:rPr lang="en-GB" u="sng" dirty="0"/>
              <a:t>Conscription</a:t>
            </a:r>
          </a:p>
        </p:txBody>
      </p:sp>
      <p:pic>
        <p:nvPicPr>
          <p:cNvPr id="6" name="Picture 9" descr="http://www.earthstation1.com/Warposters/jckaelin/Queen_Mary's_Army_Auxiliary_Corp_jk.jpg"/>
          <p:cNvPicPr>
            <a:picLocks noChangeAspect="1" noChangeArrowheads="1"/>
          </p:cNvPicPr>
          <p:nvPr/>
        </p:nvPicPr>
        <p:blipFill>
          <a:blip r:embed="rId2"/>
          <a:srcRect/>
          <a:stretch>
            <a:fillRect/>
          </a:stretch>
        </p:blipFill>
        <p:spPr>
          <a:xfrm>
            <a:off x="4788024" y="332656"/>
            <a:ext cx="3730625" cy="5572125"/>
          </a:xfrm>
          <a:prstGeom prst="rect">
            <a:avLst/>
          </a:prstGeom>
        </p:spPr>
      </p:pic>
    </p:spTree>
    <p:extLst>
      <p:ext uri="{BB962C8B-B14F-4D97-AF65-F5344CB8AC3E}">
        <p14:creationId xmlns:p14="http://schemas.microsoft.com/office/powerpoint/2010/main" val="257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sp>
        <p:nvSpPr>
          <p:cNvPr id="2" name="Rectangle 1"/>
          <p:cNvSpPr/>
          <p:nvPr/>
        </p:nvSpPr>
        <p:spPr>
          <a:xfrm>
            <a:off x="467544" y="476672"/>
            <a:ext cx="7920880" cy="1477328"/>
          </a:xfrm>
          <a:prstGeom prst="rect">
            <a:avLst/>
          </a:prstGeom>
        </p:spPr>
        <p:txBody>
          <a:bodyPr wrap="square">
            <a:spAutoFit/>
          </a:bodyPr>
          <a:lstStyle/>
          <a:p>
            <a:pPr>
              <a:buFont typeface="Arial" charset="0"/>
              <a:buNone/>
            </a:pPr>
            <a:r>
              <a:rPr lang="en-GB" dirty="0"/>
              <a:t>At the end of the </a:t>
            </a:r>
            <a:r>
              <a:rPr lang="en-GB" dirty="0" smtClean="0"/>
              <a:t>second World War </a:t>
            </a:r>
            <a:r>
              <a:rPr lang="en-GB" dirty="0"/>
              <a:t>women’s contribution to the war effort was celebrated.  They had made a huge difference to the war effort.  </a:t>
            </a:r>
          </a:p>
          <a:p>
            <a:pPr>
              <a:buFont typeface="Arial" charset="0"/>
              <a:buNone/>
            </a:pPr>
            <a:endParaRPr lang="en-GB" dirty="0"/>
          </a:p>
          <a:p>
            <a:pPr>
              <a:buFont typeface="Arial" charset="0"/>
              <a:buNone/>
            </a:pPr>
            <a:r>
              <a:rPr lang="en-GB" dirty="0"/>
              <a:t>Ironically Hitler didn’t use German women to help with the war – he believed their place was in the home.</a:t>
            </a:r>
          </a:p>
        </p:txBody>
      </p:sp>
      <p:pic>
        <p:nvPicPr>
          <p:cNvPr id="6" name="Picture 4" descr="http://www.earthstation1.com/Warposters/jingram/bwwii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150741"/>
            <a:ext cx="2283363" cy="3555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earthstation1.com/Warposters/jckaelin/The_Victory_Harvest_j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118692"/>
            <a:ext cx="2160240" cy="355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683892"/>
            <a:ext cx="1766402" cy="759388"/>
          </a:xfrm>
          <a:prstGeom prst="rect">
            <a:avLst/>
          </a:prstGeom>
        </p:spPr>
      </p:pic>
      <p:sp>
        <p:nvSpPr>
          <p:cNvPr id="2" name="Rectangle 1"/>
          <p:cNvSpPr/>
          <p:nvPr/>
        </p:nvSpPr>
        <p:spPr>
          <a:xfrm>
            <a:off x="4716016" y="1769889"/>
            <a:ext cx="4067944" cy="1920526"/>
          </a:xfrm>
          <a:prstGeom prst="rect">
            <a:avLst/>
          </a:prstGeom>
        </p:spPr>
        <p:txBody>
          <a:bodyPr wrap="square">
            <a:spAutoFit/>
          </a:bodyPr>
          <a:lstStyle/>
          <a:p>
            <a:pPr marL="342900" marR="0" lvl="0" indent="-342900" defTabSz="914400" eaLnBrk="1" fontAlgn="base" latinLnBrk="0" hangingPunct="1">
              <a:lnSpc>
                <a:spcPct val="100000"/>
              </a:lnSpc>
              <a:spcBef>
                <a:spcPct val="20000"/>
              </a:spcBef>
              <a:spcAft>
                <a:spcPct val="0"/>
              </a:spcAft>
              <a:buClrTx/>
              <a:buSzTx/>
              <a:buFontTx/>
              <a:buNone/>
              <a:tabLst/>
              <a:defRPr/>
            </a:pPr>
            <a:r>
              <a:rPr kumimoji="0" lang="en-GB" b="0" i="0" u="none" strike="noStrike" kern="0" cap="none" spc="0" normalizeH="0" baseline="0" noProof="0" dirty="0" smtClean="0">
                <a:ln>
                  <a:noFill/>
                </a:ln>
                <a:solidFill>
                  <a:prstClr val="black"/>
                </a:solidFill>
                <a:effectLst/>
                <a:uLnTx/>
                <a:uFillTx/>
              </a:rPr>
              <a:t>8) What do you think happened next for these British working women?</a:t>
            </a:r>
          </a:p>
          <a:p>
            <a:pPr marL="342900" marR="0" lvl="0" indent="-342900" defTabSz="914400" eaLnBrk="1" fontAlgn="base" latinLnBrk="0" hangingPunct="1">
              <a:lnSpc>
                <a:spcPct val="100000"/>
              </a:lnSpc>
              <a:spcBef>
                <a:spcPct val="20000"/>
              </a:spcBef>
              <a:spcAft>
                <a:spcPct val="0"/>
              </a:spcAft>
              <a:buClrTx/>
              <a:buSzTx/>
              <a:buFontTx/>
              <a:buNone/>
              <a:tabLst/>
              <a:defRPr/>
            </a:pPr>
            <a:endParaRPr kumimoji="0" lang="en-GB" b="0" i="0" u="none" strike="noStrike" kern="0" cap="none" spc="0" normalizeH="0" baseline="0" noProof="0" dirty="0" smtClean="0">
              <a:ln>
                <a:noFill/>
              </a:ln>
              <a:solidFill>
                <a:prstClr val="black"/>
              </a:solidFill>
              <a:effectLst/>
              <a:uLnTx/>
              <a:uFillTx/>
            </a:endParaRPr>
          </a:p>
          <a:p>
            <a:pPr marL="342900" marR="0" lvl="0" indent="-342900" defTabSz="914400" eaLnBrk="1" fontAlgn="base" latinLnBrk="0" hangingPunct="1">
              <a:lnSpc>
                <a:spcPct val="100000"/>
              </a:lnSpc>
              <a:spcBef>
                <a:spcPct val="20000"/>
              </a:spcBef>
              <a:spcAft>
                <a:spcPct val="0"/>
              </a:spcAft>
              <a:buClrTx/>
              <a:buSzTx/>
              <a:buFontTx/>
              <a:buNone/>
              <a:tabLst/>
              <a:defRPr/>
            </a:pPr>
            <a:endParaRPr kumimoji="0" lang="en-GB" b="0" i="0" u="none" strike="noStrike" kern="0" cap="none" spc="0" normalizeH="0" baseline="0" noProof="0" dirty="0" smtClean="0">
              <a:ln>
                <a:noFill/>
              </a:ln>
              <a:solidFill>
                <a:prstClr val="black"/>
              </a:solidFill>
              <a:effectLst/>
              <a:uLnTx/>
              <a:uFillTx/>
            </a:endParaRPr>
          </a:p>
          <a:p>
            <a:pPr marL="342900" marR="0" lvl="0" indent="-342900" defTabSz="914400" eaLnBrk="1" fontAlgn="base" latinLnBrk="0" hangingPunct="1">
              <a:lnSpc>
                <a:spcPct val="100000"/>
              </a:lnSpc>
              <a:spcBef>
                <a:spcPct val="20000"/>
              </a:spcBef>
              <a:spcAft>
                <a:spcPct val="0"/>
              </a:spcAft>
              <a:buClrTx/>
              <a:buSzTx/>
              <a:buFontTx/>
              <a:buNone/>
              <a:tabLst/>
              <a:defRPr/>
            </a:pPr>
            <a:r>
              <a:rPr kumimoji="0" lang="en-GB" b="0" i="0" u="none" strike="noStrike" kern="0" cap="none" spc="0" normalizeH="0" baseline="0" noProof="0" dirty="0" smtClean="0">
                <a:ln>
                  <a:noFill/>
                </a:ln>
                <a:solidFill>
                  <a:prstClr val="black"/>
                </a:solidFill>
                <a:effectLst/>
                <a:uLnTx/>
                <a:uFillTx/>
              </a:rPr>
              <a:t>9) Do you think</a:t>
            </a:r>
            <a:r>
              <a:rPr kumimoji="0" lang="en-GB" b="0" i="0" u="none" strike="noStrike" kern="0" cap="none" spc="0" normalizeH="0" noProof="0" dirty="0" smtClean="0">
                <a:ln>
                  <a:noFill/>
                </a:ln>
                <a:solidFill>
                  <a:prstClr val="black"/>
                </a:solidFill>
                <a:effectLst/>
                <a:uLnTx/>
                <a:uFillTx/>
              </a:rPr>
              <a:t> the World Wars</a:t>
            </a:r>
            <a:r>
              <a:rPr kumimoji="0" lang="en-GB" b="0" i="0" u="none" strike="noStrike" kern="0" cap="none" spc="0" normalizeH="0" baseline="0" noProof="0" dirty="0" smtClean="0">
                <a:ln>
                  <a:noFill/>
                </a:ln>
                <a:solidFill>
                  <a:prstClr val="black"/>
                </a:solidFill>
                <a:effectLst/>
                <a:uLnTx/>
                <a:uFillTx/>
              </a:rPr>
              <a:t> had an effect on equality for women?</a:t>
            </a:r>
          </a:p>
        </p:txBody>
      </p:sp>
      <p:pic>
        <p:nvPicPr>
          <p:cNvPr id="5" name="Picture 4" descr="http://www.earthstation1.com/Warposters/british/wr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92" y="332656"/>
            <a:ext cx="3437735" cy="51566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758" y="5589241"/>
            <a:ext cx="2245690" cy="9486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5489259"/>
            <a:ext cx="1542284" cy="104755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024" y="5637878"/>
            <a:ext cx="2344438" cy="805402"/>
          </a:xfrm>
          <a:prstGeom prst="rect">
            <a:avLst/>
          </a:prstGeom>
        </p:spPr>
      </p:pic>
    </p:spTree>
    <p:extLst>
      <p:ext uri="{BB962C8B-B14F-4D97-AF65-F5344CB8AC3E}">
        <p14:creationId xmlns:p14="http://schemas.microsoft.com/office/powerpoint/2010/main" val="20314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sp>
        <p:nvSpPr>
          <p:cNvPr id="2" name="TextBox 1"/>
          <p:cNvSpPr txBox="1"/>
          <p:nvPr/>
        </p:nvSpPr>
        <p:spPr>
          <a:xfrm>
            <a:off x="827584" y="908720"/>
            <a:ext cx="7488832" cy="2062103"/>
          </a:xfrm>
          <a:prstGeom prst="rect">
            <a:avLst/>
          </a:prstGeom>
          <a:noFill/>
        </p:spPr>
        <p:txBody>
          <a:bodyPr wrap="square" rtlCol="0">
            <a:spAutoFit/>
          </a:bodyPr>
          <a:lstStyle/>
          <a:p>
            <a:pPr algn="ctr"/>
            <a:r>
              <a:rPr lang="en-GB" sz="3200" dirty="0" smtClean="0">
                <a:latin typeface="+mj-lt"/>
              </a:rPr>
              <a:t>Aims </a:t>
            </a:r>
          </a:p>
          <a:p>
            <a:pPr algn="ctr"/>
            <a:endParaRPr lang="en-GB" sz="3200" dirty="0">
              <a:latin typeface="+mj-lt"/>
            </a:endParaRPr>
          </a:p>
          <a:p>
            <a:pPr algn="ctr"/>
            <a:r>
              <a:rPr lang="en-GB" sz="3200" dirty="0">
                <a:latin typeface="+mj-lt"/>
              </a:rPr>
              <a:t>What was the significance of women at </a:t>
            </a:r>
            <a:r>
              <a:rPr lang="en-GB" sz="3200" dirty="0" err="1">
                <a:latin typeface="+mj-lt"/>
              </a:rPr>
              <a:t>Pembrey</a:t>
            </a:r>
            <a:r>
              <a:rPr lang="en-GB" sz="3200" dirty="0">
                <a:latin typeface="+mj-lt"/>
              </a:rPr>
              <a:t> munitions factory?</a:t>
            </a:r>
          </a:p>
        </p:txBody>
      </p:sp>
    </p:spTree>
    <p:extLst>
      <p:ext uri="{BB962C8B-B14F-4D97-AF65-F5344CB8AC3E}">
        <p14:creationId xmlns:p14="http://schemas.microsoft.com/office/powerpoint/2010/main" val="9264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548680"/>
            <a:ext cx="6491436" cy="4788326"/>
          </a:xfrm>
          <a:prstGeom prst="rect">
            <a:avLst/>
          </a:prstGeom>
        </p:spPr>
      </p:pic>
    </p:spTree>
    <p:extLst>
      <p:ext uri="{BB962C8B-B14F-4D97-AF65-F5344CB8AC3E}">
        <p14:creationId xmlns:p14="http://schemas.microsoft.com/office/powerpoint/2010/main" val="3393187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pic>
        <p:nvPicPr>
          <p:cNvPr id="5" name="Picture 2" descr="C:\Users\Sarah\AppData\Local\Microsoft\Windows\Temporary Internet Files\Content.IE5\FX340T1A\Gifs%20Animados%20Comida%20%28140%2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612" y="1340768"/>
            <a:ext cx="3096344" cy="3012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836712"/>
            <a:ext cx="3672408" cy="369332"/>
          </a:xfrm>
          <a:prstGeom prst="rect">
            <a:avLst/>
          </a:prstGeom>
          <a:noFill/>
        </p:spPr>
        <p:txBody>
          <a:bodyPr wrap="square" rtlCol="0">
            <a:spAutoFit/>
          </a:bodyPr>
          <a:lstStyle/>
          <a:p>
            <a:r>
              <a:rPr lang="en-GB" dirty="0" smtClean="0"/>
              <a:t>A woman’s role is in the home?</a:t>
            </a:r>
            <a:endParaRPr lang="en-GB" dirty="0"/>
          </a:p>
        </p:txBody>
      </p:sp>
      <p:sp>
        <p:nvSpPr>
          <p:cNvPr id="7" name="TextBox 6"/>
          <p:cNvSpPr txBox="1"/>
          <p:nvPr/>
        </p:nvSpPr>
        <p:spPr>
          <a:xfrm>
            <a:off x="4572000" y="1556792"/>
            <a:ext cx="4032448" cy="2862322"/>
          </a:xfrm>
          <a:prstGeom prst="rect">
            <a:avLst/>
          </a:prstGeom>
          <a:noFill/>
        </p:spPr>
        <p:txBody>
          <a:bodyPr wrap="square" rtlCol="0">
            <a:spAutoFit/>
          </a:bodyPr>
          <a:lstStyle/>
          <a:p>
            <a:r>
              <a:rPr lang="en-GB" dirty="0" smtClean="0"/>
              <a:t>Before the outbreak of the first World War it was believed that a woman’s place was in the home.  </a:t>
            </a:r>
          </a:p>
          <a:p>
            <a:endParaRPr lang="en-GB" dirty="0" smtClean="0"/>
          </a:p>
          <a:p>
            <a:endParaRPr lang="en-GB" dirty="0"/>
          </a:p>
          <a:p>
            <a:r>
              <a:rPr lang="en-GB" dirty="0" smtClean="0"/>
              <a:t>Discuss;</a:t>
            </a:r>
            <a:endParaRPr lang="en-GB" dirty="0"/>
          </a:p>
          <a:p>
            <a:r>
              <a:rPr lang="en-GB" dirty="0" smtClean="0"/>
              <a:t>How do you think this changed when war broke out?</a:t>
            </a:r>
          </a:p>
          <a:p>
            <a:endParaRPr lang="en-GB" dirty="0"/>
          </a:p>
          <a:p>
            <a:endParaRPr lang="en-GB" dirty="0"/>
          </a:p>
        </p:txBody>
      </p:sp>
    </p:spTree>
    <p:extLst>
      <p:ext uri="{BB962C8B-B14F-4D97-AF65-F5344CB8AC3E}">
        <p14:creationId xmlns:p14="http://schemas.microsoft.com/office/powerpoint/2010/main" val="52005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pic>
        <p:nvPicPr>
          <p:cNvPr id="5" name="Picture 2" descr="C:\Users\Sarah\AppData\Local\Microsoft\Windows\Temporary Internet Files\Content.IE5\FX340T1A\Gifs%20Animados%20Comida%20%28140%2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4860" y="1412776"/>
            <a:ext cx="3096344" cy="3012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663810"/>
            <a:ext cx="3672408" cy="369332"/>
          </a:xfrm>
          <a:prstGeom prst="rect">
            <a:avLst/>
          </a:prstGeom>
          <a:noFill/>
        </p:spPr>
        <p:txBody>
          <a:bodyPr wrap="square" rtlCol="0">
            <a:spAutoFit/>
          </a:bodyPr>
          <a:lstStyle/>
          <a:p>
            <a:r>
              <a:rPr lang="en-GB" dirty="0" smtClean="0"/>
              <a:t>A woman’s role is in the home?</a:t>
            </a:r>
            <a:endParaRPr lang="en-GB" dirty="0"/>
          </a:p>
        </p:txBody>
      </p:sp>
      <p:sp>
        <p:nvSpPr>
          <p:cNvPr id="7" name="TextBox 6"/>
          <p:cNvSpPr txBox="1"/>
          <p:nvPr/>
        </p:nvSpPr>
        <p:spPr>
          <a:xfrm>
            <a:off x="431540" y="1546336"/>
            <a:ext cx="4032448" cy="2723823"/>
          </a:xfrm>
          <a:prstGeom prst="rect">
            <a:avLst/>
          </a:prstGeom>
          <a:noFill/>
        </p:spPr>
        <p:txBody>
          <a:bodyPr wrap="square" rtlCol="0">
            <a:spAutoFit/>
          </a:bodyPr>
          <a:lstStyle/>
          <a:p>
            <a:pPr fontAlgn="auto">
              <a:spcBef>
                <a:spcPct val="50000"/>
              </a:spcBef>
              <a:spcAft>
                <a:spcPts val="0"/>
              </a:spcAft>
              <a:buFont typeface="Arial" pitchFamily="34" charset="0"/>
              <a:buNone/>
              <a:defRPr/>
            </a:pPr>
            <a:r>
              <a:rPr lang="en-GB" dirty="0">
                <a:solidFill>
                  <a:schemeClr val="bg2">
                    <a:lumMod val="10000"/>
                  </a:schemeClr>
                </a:solidFill>
              </a:rPr>
              <a:t>Women </a:t>
            </a:r>
            <a:r>
              <a:rPr lang="en-GB" dirty="0" smtClean="0">
                <a:solidFill>
                  <a:schemeClr val="bg2">
                    <a:lumMod val="10000"/>
                  </a:schemeClr>
                </a:solidFill>
              </a:rPr>
              <a:t>played </a:t>
            </a:r>
            <a:r>
              <a:rPr lang="en-GB" dirty="0">
                <a:solidFill>
                  <a:schemeClr val="bg2">
                    <a:lumMod val="10000"/>
                  </a:schemeClr>
                </a:solidFill>
              </a:rPr>
              <a:t>a major role in World War I. </a:t>
            </a:r>
            <a:r>
              <a:rPr lang="en-GB" dirty="0" smtClean="0">
                <a:solidFill>
                  <a:schemeClr val="bg2">
                    <a:lumMod val="10000"/>
                  </a:schemeClr>
                </a:solidFill>
              </a:rPr>
              <a:t>  When the men went off to war the women stepped up to take on the jobs left empty.  </a:t>
            </a:r>
            <a:endParaRPr lang="en-GB" dirty="0">
              <a:solidFill>
                <a:schemeClr val="bg2">
                  <a:lumMod val="10000"/>
                </a:schemeClr>
              </a:solidFill>
            </a:endParaRPr>
          </a:p>
          <a:p>
            <a:pPr fontAlgn="auto">
              <a:spcBef>
                <a:spcPct val="50000"/>
              </a:spcBef>
              <a:spcAft>
                <a:spcPts val="0"/>
              </a:spcAft>
              <a:buFont typeface="Arial" pitchFamily="34" charset="0"/>
              <a:buNone/>
              <a:defRPr/>
            </a:pPr>
            <a:r>
              <a:rPr lang="en-GB" dirty="0">
                <a:solidFill>
                  <a:schemeClr val="bg2">
                    <a:lumMod val="10000"/>
                  </a:schemeClr>
                </a:solidFill>
              </a:rPr>
              <a:t>This led to them being given the vote at the age of 30 in 1918 and at the age of 21 by 1928.</a:t>
            </a:r>
          </a:p>
          <a:p>
            <a:endParaRPr lang="en-GB" dirty="0"/>
          </a:p>
          <a:p>
            <a:endParaRPr lang="en-GB" dirty="0"/>
          </a:p>
        </p:txBody>
      </p:sp>
    </p:spTree>
    <p:extLst>
      <p:ext uri="{BB962C8B-B14F-4D97-AF65-F5344CB8AC3E}">
        <p14:creationId xmlns:p14="http://schemas.microsoft.com/office/powerpoint/2010/main" val="2253649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1368151"/>
          </a:xfrm>
        </p:spPr>
        <p:txBody>
          <a:bodyPr>
            <a:normAutofit lnSpcReduction="10000"/>
          </a:bodyPr>
          <a:lstStyle/>
          <a:p>
            <a:pPr marL="0" indent="0">
              <a:buNone/>
            </a:pPr>
            <a:r>
              <a:rPr lang="en-GB" sz="1800" dirty="0" smtClean="0"/>
              <a:t>At </a:t>
            </a:r>
            <a:r>
              <a:rPr lang="en-GB" sz="1800" dirty="0" err="1" smtClean="0"/>
              <a:t>Pembrey</a:t>
            </a:r>
            <a:r>
              <a:rPr lang="en-GB" sz="1800" dirty="0" smtClean="0"/>
              <a:t> in South Wales there was a huge 700 acre factory site.  Today it is the Country Park. Stowmarket Explosives first started making explosives amongst the sand dunes in the 1880’s but this closed after an explosion killed 7 people.  Nobel’s Explosives Manufacturing Ltd built a factory on this site which </a:t>
            </a:r>
            <a:r>
              <a:rPr lang="en-GB" sz="1800" dirty="0"/>
              <a:t>went on to be nationalised during the First World </a:t>
            </a:r>
            <a:r>
              <a:rPr lang="en-GB" sz="1800" dirty="0" smtClean="0"/>
              <a:t>War.  There were over </a:t>
            </a:r>
            <a:r>
              <a:rPr lang="en-GB" sz="1800" dirty="0"/>
              <a:t>400 buildings on the site.</a:t>
            </a:r>
          </a:p>
          <a:p>
            <a:pPr marL="0" indent="0">
              <a:buNone/>
            </a:pPr>
            <a:endParaRPr lang="en-GB" dirty="0"/>
          </a:p>
        </p:txBody>
      </p:sp>
      <p:sp>
        <p:nvSpPr>
          <p:cNvPr id="5" name="Rectangle 4"/>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82"/>
          <a:stretch/>
        </p:blipFill>
        <p:spPr bwMode="auto">
          <a:xfrm>
            <a:off x="1187625" y="1916832"/>
            <a:ext cx="6840759" cy="453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408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35696" y="4941168"/>
            <a:ext cx="6192688" cy="369332"/>
          </a:xfrm>
          <a:prstGeom prst="rect">
            <a:avLst/>
          </a:prstGeom>
          <a:noFill/>
        </p:spPr>
        <p:txBody>
          <a:bodyPr wrap="square" rtlCol="0">
            <a:spAutoFit/>
          </a:bodyPr>
          <a:lstStyle/>
          <a:p>
            <a:endParaRPr lang="en-GB" dirty="0"/>
          </a:p>
        </p:txBody>
      </p:sp>
      <p:sp>
        <p:nvSpPr>
          <p:cNvPr id="9" name="Rectangle 8"/>
          <p:cNvSpPr/>
          <p:nvPr/>
        </p:nvSpPr>
        <p:spPr>
          <a:xfrm>
            <a:off x="4788024" y="381944"/>
            <a:ext cx="4032448" cy="2862322"/>
          </a:xfrm>
          <a:prstGeom prst="rect">
            <a:avLst/>
          </a:prstGeom>
        </p:spPr>
        <p:txBody>
          <a:bodyPr wrap="square">
            <a:spAutoFit/>
          </a:bodyPr>
          <a:lstStyle/>
          <a:p>
            <a:r>
              <a:rPr lang="en-GB" dirty="0" smtClean="0"/>
              <a:t>The </a:t>
            </a:r>
            <a:r>
              <a:rPr lang="en-GB" dirty="0" err="1" smtClean="0"/>
              <a:t>Pembrey</a:t>
            </a:r>
            <a:r>
              <a:rPr lang="en-GB" dirty="0" smtClean="0"/>
              <a:t> site was home to a </a:t>
            </a:r>
            <a:r>
              <a:rPr lang="en-GB" dirty="0"/>
              <a:t>series of large munitions factories and weapons stores. In </a:t>
            </a:r>
            <a:r>
              <a:rPr lang="en-GB" dirty="0" smtClean="0"/>
              <a:t>World War 1 </a:t>
            </a:r>
            <a:r>
              <a:rPr lang="en-GB" dirty="0"/>
              <a:t>this was the site of one of the largest such plants in Wales, producing dynamite, TNT and propellant.</a:t>
            </a:r>
          </a:p>
          <a:p>
            <a:endParaRPr lang="en-GB" dirty="0"/>
          </a:p>
          <a:p>
            <a:r>
              <a:rPr lang="en-GB" dirty="0"/>
              <a:t>From 1916 over 3000 women were employed on the shop floor, undertaking dangerous tasks such as filling shells.</a:t>
            </a:r>
          </a:p>
        </p:txBody>
      </p: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54" y="307671"/>
            <a:ext cx="4391025" cy="3657600"/>
          </a:xfrm>
          <a:prstGeom prst="rect">
            <a:avLst/>
          </a:prstGeom>
        </p:spPr>
      </p:pic>
      <p:sp>
        <p:nvSpPr>
          <p:cNvPr id="11" name="TextBox 10"/>
          <p:cNvSpPr txBox="1"/>
          <p:nvPr/>
        </p:nvSpPr>
        <p:spPr>
          <a:xfrm>
            <a:off x="518050" y="4464114"/>
            <a:ext cx="3888432" cy="954107"/>
          </a:xfrm>
          <a:prstGeom prst="rect">
            <a:avLst/>
          </a:prstGeom>
          <a:noFill/>
        </p:spPr>
        <p:txBody>
          <a:bodyPr wrap="square" rtlCol="0">
            <a:spAutoFit/>
          </a:bodyPr>
          <a:lstStyle/>
          <a:p>
            <a:r>
              <a:rPr lang="en-GB" sz="2800" dirty="0" smtClean="0">
                <a:solidFill>
                  <a:srgbClr val="FF0000"/>
                </a:solidFill>
              </a:rPr>
              <a:t>Why did so many women work at </a:t>
            </a:r>
            <a:r>
              <a:rPr lang="en-GB" sz="2800" dirty="0" err="1" smtClean="0">
                <a:solidFill>
                  <a:srgbClr val="FF0000"/>
                </a:solidFill>
              </a:rPr>
              <a:t>Pembrey</a:t>
            </a:r>
            <a:r>
              <a:rPr lang="en-GB" sz="2800" dirty="0" smtClean="0">
                <a:solidFill>
                  <a:srgbClr val="FF0000"/>
                </a:solidFill>
              </a:rPr>
              <a:t>?</a:t>
            </a:r>
            <a:endParaRPr lang="en-GB" sz="2800" dirty="0">
              <a:solidFill>
                <a:srgbClr val="FF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779" y="3669720"/>
            <a:ext cx="4234701" cy="285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258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83968" y="620688"/>
            <a:ext cx="4188025" cy="5355312"/>
          </a:xfrm>
          <a:prstGeom prst="rect">
            <a:avLst/>
          </a:prstGeom>
        </p:spPr>
        <p:txBody>
          <a:bodyPr wrap="square">
            <a:spAutoFit/>
          </a:bodyPr>
          <a:lstStyle/>
          <a:p>
            <a:r>
              <a:rPr lang="en-GB" dirty="0" smtClean="0"/>
              <a:t>Imagine you are a female applying for a job at </a:t>
            </a:r>
            <a:r>
              <a:rPr lang="en-GB" dirty="0" err="1" smtClean="0"/>
              <a:t>Pembrey</a:t>
            </a:r>
            <a:r>
              <a:rPr lang="en-GB" dirty="0" smtClean="0"/>
              <a:t> munitions factory at the start of the first World War.</a:t>
            </a:r>
          </a:p>
          <a:p>
            <a:endParaRPr lang="en-GB" dirty="0"/>
          </a:p>
          <a:p>
            <a:r>
              <a:rPr lang="en-GB" dirty="0" smtClean="0"/>
              <a:t>How would you convince the factory managers that you are the best person for a job traditionally completed by a man</a:t>
            </a:r>
            <a:r>
              <a:rPr lang="en-GB" dirty="0"/>
              <a:t>?</a:t>
            </a:r>
            <a:endParaRPr lang="en-GB" dirty="0" smtClean="0"/>
          </a:p>
          <a:p>
            <a:endParaRPr lang="en-GB" dirty="0" smtClean="0"/>
          </a:p>
          <a:p>
            <a:endParaRPr lang="en-GB" dirty="0"/>
          </a:p>
          <a:p>
            <a:r>
              <a:rPr lang="en-GB" u="sng" dirty="0"/>
              <a:t>You </a:t>
            </a:r>
            <a:r>
              <a:rPr lang="en-GB" u="sng" dirty="0" smtClean="0"/>
              <a:t>could </a:t>
            </a:r>
            <a:r>
              <a:rPr lang="en-GB" u="sng" dirty="0"/>
              <a:t>use the </a:t>
            </a:r>
            <a:r>
              <a:rPr lang="en-GB" u="sng" dirty="0" smtClean="0"/>
              <a:t>phrases</a:t>
            </a:r>
            <a:endParaRPr lang="en-GB" dirty="0"/>
          </a:p>
          <a:p>
            <a:endParaRPr lang="en-GB" dirty="0"/>
          </a:p>
          <a:p>
            <a:r>
              <a:rPr lang="en-GB" dirty="0"/>
              <a:t>I believe I would make a good factory worker because </a:t>
            </a:r>
            <a:r>
              <a:rPr lang="en-GB" dirty="0" smtClean="0"/>
              <a:t>…..</a:t>
            </a:r>
          </a:p>
          <a:p>
            <a:endParaRPr lang="en-GB" dirty="0"/>
          </a:p>
          <a:p>
            <a:r>
              <a:rPr lang="en-GB" dirty="0" smtClean="0"/>
              <a:t>The </a:t>
            </a:r>
            <a:r>
              <a:rPr lang="en-GB" dirty="0"/>
              <a:t>skills that would help me in this role are </a:t>
            </a:r>
            <a:r>
              <a:rPr lang="en-GB" dirty="0" smtClean="0"/>
              <a:t>….</a:t>
            </a:r>
          </a:p>
          <a:p>
            <a:endParaRPr lang="en-GB" dirty="0"/>
          </a:p>
          <a:p>
            <a:r>
              <a:rPr lang="en-GB" dirty="0"/>
              <a:t> </a:t>
            </a:r>
          </a:p>
          <a:p>
            <a:endParaRPr lang="en-GB" dirty="0"/>
          </a:p>
        </p:txBody>
      </p:sp>
      <p:pic>
        <p:nvPicPr>
          <p:cNvPr id="3075" name="i1391473" descr="first world war women"/>
          <p:cNvPicPr>
            <a:picLocks noChangeAspect="1" noChangeArrowheads="1"/>
          </p:cNvPicPr>
          <p:nvPr/>
        </p:nvPicPr>
        <p:blipFill>
          <a:blip r:embed="rId2">
            <a:extLst>
              <a:ext uri="{28A0092B-C50C-407E-A947-70E740481C1C}">
                <a14:useLocalDpi xmlns:a14="http://schemas.microsoft.com/office/drawing/2010/main" val="0"/>
              </a:ext>
            </a:extLst>
          </a:blip>
          <a:srcRect l="50749"/>
          <a:stretch>
            <a:fillRect/>
          </a:stretch>
        </p:blipFill>
        <p:spPr bwMode="auto">
          <a:xfrm>
            <a:off x="356660" y="620688"/>
            <a:ext cx="345497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450594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pic>
        <p:nvPicPr>
          <p:cNvPr id="5" name="Picture 2"/>
          <p:cNvPicPr>
            <a:picLocks noChangeAspect="1" noChangeArrowheads="1"/>
          </p:cNvPicPr>
          <p:nvPr/>
        </p:nvPicPr>
        <p:blipFill>
          <a:blip r:embed="rId3"/>
          <a:srcRect/>
          <a:stretch>
            <a:fillRect/>
          </a:stretch>
        </p:blipFill>
        <p:spPr bwMode="auto">
          <a:xfrm>
            <a:off x="395536" y="260647"/>
            <a:ext cx="3960440" cy="5276675"/>
          </a:xfrm>
          <a:prstGeom prst="rect">
            <a:avLst/>
          </a:prstGeom>
          <a:noFill/>
          <a:ln w="9525">
            <a:noFill/>
            <a:miter lim="800000"/>
            <a:headEnd/>
            <a:tailEnd/>
          </a:ln>
        </p:spPr>
      </p:pic>
      <p:sp>
        <p:nvSpPr>
          <p:cNvPr id="2" name="Rectangle 1"/>
          <p:cNvSpPr/>
          <p:nvPr/>
        </p:nvSpPr>
        <p:spPr>
          <a:xfrm>
            <a:off x="4756727" y="3501008"/>
            <a:ext cx="3707904" cy="1754326"/>
          </a:xfrm>
          <a:prstGeom prst="rect">
            <a:avLst/>
          </a:prstGeom>
        </p:spPr>
        <p:txBody>
          <a:bodyPr wrap="square">
            <a:spAutoFit/>
          </a:bodyPr>
          <a:lstStyle/>
          <a:p>
            <a:pPr marL="514350" indent="-514350">
              <a:buFont typeface="Arial" charset="0"/>
              <a:buAutoNum type="arabicParenR"/>
            </a:pPr>
            <a:r>
              <a:rPr lang="en-GB" dirty="0"/>
              <a:t>What problem did British employers face when WWII broke out</a:t>
            </a:r>
            <a:r>
              <a:rPr lang="en-GB" dirty="0" smtClean="0"/>
              <a:t>?</a:t>
            </a:r>
          </a:p>
          <a:p>
            <a:pPr marL="514350" indent="-514350">
              <a:buFont typeface="Arial" charset="0"/>
              <a:buAutoNum type="arabicParenR"/>
            </a:pPr>
            <a:endParaRPr lang="en-GB" dirty="0"/>
          </a:p>
          <a:p>
            <a:pPr marL="514350" indent="-514350">
              <a:buFont typeface="Arial" charset="0"/>
              <a:buAutoNum type="arabicParenR"/>
            </a:pPr>
            <a:r>
              <a:rPr lang="en-GB" dirty="0" smtClean="0"/>
              <a:t>What does this poster tell us about a woman's role?</a:t>
            </a:r>
            <a:endParaRPr lang="en-GB" dirty="0"/>
          </a:p>
        </p:txBody>
      </p:sp>
      <p:sp>
        <p:nvSpPr>
          <p:cNvPr id="8" name="TextBox 7"/>
          <p:cNvSpPr txBox="1"/>
          <p:nvPr/>
        </p:nvSpPr>
        <p:spPr>
          <a:xfrm>
            <a:off x="4572000" y="476672"/>
            <a:ext cx="4104456" cy="2031325"/>
          </a:xfrm>
          <a:prstGeom prst="rect">
            <a:avLst/>
          </a:prstGeom>
          <a:noFill/>
        </p:spPr>
        <p:txBody>
          <a:bodyPr wrap="square" rtlCol="0">
            <a:spAutoFit/>
          </a:bodyPr>
          <a:lstStyle/>
          <a:p>
            <a:r>
              <a:rPr lang="en-GB" dirty="0">
                <a:solidFill>
                  <a:schemeClr val="bg2">
                    <a:lumMod val="10000"/>
                  </a:schemeClr>
                </a:solidFill>
              </a:rPr>
              <a:t>W</a:t>
            </a:r>
            <a:r>
              <a:rPr lang="en-GB" dirty="0" smtClean="0">
                <a:solidFill>
                  <a:schemeClr val="bg2">
                    <a:lumMod val="10000"/>
                  </a:schemeClr>
                </a:solidFill>
              </a:rPr>
              <a:t>hen </a:t>
            </a:r>
            <a:r>
              <a:rPr lang="en-GB" dirty="0">
                <a:solidFill>
                  <a:schemeClr val="bg2">
                    <a:lumMod val="10000"/>
                  </a:schemeClr>
                </a:solidFill>
              </a:rPr>
              <a:t>men returned from the frontlines </a:t>
            </a:r>
            <a:r>
              <a:rPr lang="en-GB" dirty="0" smtClean="0">
                <a:solidFill>
                  <a:schemeClr val="bg2">
                    <a:lumMod val="10000"/>
                  </a:schemeClr>
                </a:solidFill>
              </a:rPr>
              <a:t>after WW1 women </a:t>
            </a:r>
            <a:r>
              <a:rPr lang="en-GB" dirty="0">
                <a:solidFill>
                  <a:schemeClr val="bg2">
                    <a:lumMod val="10000"/>
                  </a:schemeClr>
                </a:solidFill>
              </a:rPr>
              <a:t>were no longer needed in the </a:t>
            </a:r>
            <a:r>
              <a:rPr lang="en-GB" dirty="0" smtClean="0">
                <a:solidFill>
                  <a:schemeClr val="bg2">
                    <a:lumMod val="10000"/>
                  </a:schemeClr>
                </a:solidFill>
              </a:rPr>
              <a:t>workplace</a:t>
            </a:r>
            <a:r>
              <a:rPr lang="en-GB" dirty="0">
                <a:solidFill>
                  <a:schemeClr val="bg2">
                    <a:lumMod val="10000"/>
                  </a:schemeClr>
                </a:solidFill>
              </a:rPr>
              <a:t> </a:t>
            </a:r>
            <a:r>
              <a:rPr lang="en-GB" dirty="0" smtClean="0">
                <a:solidFill>
                  <a:schemeClr val="bg2">
                    <a:lumMod val="10000"/>
                  </a:schemeClr>
                </a:solidFill>
              </a:rPr>
              <a:t>and they returned to domestic duties.  </a:t>
            </a:r>
          </a:p>
          <a:p>
            <a:endParaRPr lang="en-GB" dirty="0">
              <a:solidFill>
                <a:schemeClr val="bg2">
                  <a:lumMod val="10000"/>
                </a:schemeClr>
              </a:solidFill>
            </a:endParaRPr>
          </a:p>
          <a:p>
            <a:r>
              <a:rPr lang="en-GB" dirty="0" smtClean="0">
                <a:solidFill>
                  <a:schemeClr val="bg2">
                    <a:lumMod val="10000"/>
                  </a:schemeClr>
                </a:solidFill>
              </a:rPr>
              <a:t>However war broke out again in 1939</a:t>
            </a:r>
            <a:endParaRPr lang="en-GB" dirty="0">
              <a:solidFill>
                <a:schemeClr val="bg2">
                  <a:lumMod val="10000"/>
                </a:schemeClr>
              </a:solidFill>
            </a:endParaRPr>
          </a:p>
          <a:p>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740" y="2414238"/>
            <a:ext cx="1095877" cy="969491"/>
          </a:xfrm>
          <a:prstGeom prst="rect">
            <a:avLst/>
          </a:prstGeom>
        </p:spPr>
      </p:pic>
    </p:spTree>
    <p:extLst>
      <p:ext uri="{BB962C8B-B14F-4D97-AF65-F5344CB8AC3E}">
        <p14:creationId xmlns:p14="http://schemas.microsoft.com/office/powerpoint/2010/main" val="3603732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683</Words>
  <Application>Microsoft Office PowerPoint</Application>
  <PresentationFormat>On-screen Show (4:3)</PresentationFormat>
  <Paragraphs>65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Rees</dc:creator>
  <cp:lastModifiedBy>Sarah Rees</cp:lastModifiedBy>
  <cp:revision>34</cp:revision>
  <dcterms:created xsi:type="dcterms:W3CDTF">2016-02-11T09:51:20Z</dcterms:created>
  <dcterms:modified xsi:type="dcterms:W3CDTF">2018-01-09T11:55:24Z</dcterms:modified>
</cp:coreProperties>
</file>