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1" d="100"/>
          <a:sy n="111" d="100"/>
        </p:scale>
        <p:origin x="-1614"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486DBC8B-1051-4A17-9504-7F38EB364ED1}" type="datetimeFigureOut">
              <a:rPr lang="en-GB" smtClean="0"/>
              <a:t>17/12/2014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BCD488E-C577-4C83-A93A-DAA01E97B962}" type="slidenum">
              <a:rPr lang="en-GB" smtClean="0"/>
              <a:t>‹#›</a:t>
            </a:fld>
            <a:endParaRPr lang="en-GB"/>
          </a:p>
        </p:txBody>
      </p:sp>
    </p:spTree>
    <p:extLst>
      <p:ext uri="{BB962C8B-B14F-4D97-AF65-F5344CB8AC3E}">
        <p14:creationId xmlns:p14="http://schemas.microsoft.com/office/powerpoint/2010/main" val="8109527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86DBC8B-1051-4A17-9504-7F38EB364ED1}" type="datetimeFigureOut">
              <a:rPr lang="en-GB" smtClean="0"/>
              <a:t>17/12/2014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BCD488E-C577-4C83-A93A-DAA01E97B962}" type="slidenum">
              <a:rPr lang="en-GB" smtClean="0"/>
              <a:t>‹#›</a:t>
            </a:fld>
            <a:endParaRPr lang="en-GB"/>
          </a:p>
        </p:txBody>
      </p:sp>
    </p:spTree>
    <p:extLst>
      <p:ext uri="{BB962C8B-B14F-4D97-AF65-F5344CB8AC3E}">
        <p14:creationId xmlns:p14="http://schemas.microsoft.com/office/powerpoint/2010/main" val="12588645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86DBC8B-1051-4A17-9504-7F38EB364ED1}" type="datetimeFigureOut">
              <a:rPr lang="en-GB" smtClean="0"/>
              <a:t>17/12/2014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BCD488E-C577-4C83-A93A-DAA01E97B962}" type="slidenum">
              <a:rPr lang="en-GB" smtClean="0"/>
              <a:t>‹#›</a:t>
            </a:fld>
            <a:endParaRPr lang="en-GB"/>
          </a:p>
        </p:txBody>
      </p:sp>
    </p:spTree>
    <p:extLst>
      <p:ext uri="{BB962C8B-B14F-4D97-AF65-F5344CB8AC3E}">
        <p14:creationId xmlns:p14="http://schemas.microsoft.com/office/powerpoint/2010/main" val="25844240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86DBC8B-1051-4A17-9504-7F38EB364ED1}" type="datetimeFigureOut">
              <a:rPr lang="en-GB" smtClean="0"/>
              <a:t>17/12/2014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BCD488E-C577-4C83-A93A-DAA01E97B962}" type="slidenum">
              <a:rPr lang="en-GB" smtClean="0"/>
              <a:t>‹#›</a:t>
            </a:fld>
            <a:endParaRPr lang="en-GB"/>
          </a:p>
        </p:txBody>
      </p:sp>
    </p:spTree>
    <p:extLst>
      <p:ext uri="{BB962C8B-B14F-4D97-AF65-F5344CB8AC3E}">
        <p14:creationId xmlns:p14="http://schemas.microsoft.com/office/powerpoint/2010/main" val="8174783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6DBC8B-1051-4A17-9504-7F38EB364ED1}" type="datetimeFigureOut">
              <a:rPr lang="en-GB" smtClean="0"/>
              <a:t>17/12/2014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BCD488E-C577-4C83-A93A-DAA01E97B962}" type="slidenum">
              <a:rPr lang="en-GB" smtClean="0"/>
              <a:t>‹#›</a:t>
            </a:fld>
            <a:endParaRPr lang="en-GB"/>
          </a:p>
        </p:txBody>
      </p:sp>
    </p:spTree>
    <p:extLst>
      <p:ext uri="{BB962C8B-B14F-4D97-AF65-F5344CB8AC3E}">
        <p14:creationId xmlns:p14="http://schemas.microsoft.com/office/powerpoint/2010/main" val="24103358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486DBC8B-1051-4A17-9504-7F38EB364ED1}" type="datetimeFigureOut">
              <a:rPr lang="en-GB" smtClean="0"/>
              <a:t>17/12/2014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BCD488E-C577-4C83-A93A-DAA01E97B962}" type="slidenum">
              <a:rPr lang="en-GB" smtClean="0"/>
              <a:t>‹#›</a:t>
            </a:fld>
            <a:endParaRPr lang="en-GB"/>
          </a:p>
        </p:txBody>
      </p:sp>
    </p:spTree>
    <p:extLst>
      <p:ext uri="{BB962C8B-B14F-4D97-AF65-F5344CB8AC3E}">
        <p14:creationId xmlns:p14="http://schemas.microsoft.com/office/powerpoint/2010/main" val="18445808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486DBC8B-1051-4A17-9504-7F38EB364ED1}" type="datetimeFigureOut">
              <a:rPr lang="en-GB" smtClean="0"/>
              <a:t>17/12/2014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BBCD488E-C577-4C83-A93A-DAA01E97B962}" type="slidenum">
              <a:rPr lang="en-GB" smtClean="0"/>
              <a:t>‹#›</a:t>
            </a:fld>
            <a:endParaRPr lang="en-GB"/>
          </a:p>
        </p:txBody>
      </p:sp>
    </p:spTree>
    <p:extLst>
      <p:ext uri="{BB962C8B-B14F-4D97-AF65-F5344CB8AC3E}">
        <p14:creationId xmlns:p14="http://schemas.microsoft.com/office/powerpoint/2010/main" val="36307031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486DBC8B-1051-4A17-9504-7F38EB364ED1}" type="datetimeFigureOut">
              <a:rPr lang="en-GB" smtClean="0"/>
              <a:t>17/12/2014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BBCD488E-C577-4C83-A93A-DAA01E97B962}" type="slidenum">
              <a:rPr lang="en-GB" smtClean="0"/>
              <a:t>‹#›</a:t>
            </a:fld>
            <a:endParaRPr lang="en-GB"/>
          </a:p>
        </p:txBody>
      </p:sp>
    </p:spTree>
    <p:extLst>
      <p:ext uri="{BB962C8B-B14F-4D97-AF65-F5344CB8AC3E}">
        <p14:creationId xmlns:p14="http://schemas.microsoft.com/office/powerpoint/2010/main" val="2007088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6DBC8B-1051-4A17-9504-7F38EB364ED1}" type="datetimeFigureOut">
              <a:rPr lang="en-GB" smtClean="0"/>
              <a:t>17/12/2014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BBCD488E-C577-4C83-A93A-DAA01E97B962}" type="slidenum">
              <a:rPr lang="en-GB" smtClean="0"/>
              <a:t>‹#›</a:t>
            </a:fld>
            <a:endParaRPr lang="en-GB"/>
          </a:p>
        </p:txBody>
      </p:sp>
    </p:spTree>
    <p:extLst>
      <p:ext uri="{BB962C8B-B14F-4D97-AF65-F5344CB8AC3E}">
        <p14:creationId xmlns:p14="http://schemas.microsoft.com/office/powerpoint/2010/main" val="3715272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6DBC8B-1051-4A17-9504-7F38EB364ED1}" type="datetimeFigureOut">
              <a:rPr lang="en-GB" smtClean="0"/>
              <a:t>17/12/2014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BCD488E-C577-4C83-A93A-DAA01E97B962}" type="slidenum">
              <a:rPr lang="en-GB" smtClean="0"/>
              <a:t>‹#›</a:t>
            </a:fld>
            <a:endParaRPr lang="en-GB"/>
          </a:p>
        </p:txBody>
      </p:sp>
    </p:spTree>
    <p:extLst>
      <p:ext uri="{BB962C8B-B14F-4D97-AF65-F5344CB8AC3E}">
        <p14:creationId xmlns:p14="http://schemas.microsoft.com/office/powerpoint/2010/main" val="28328754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6DBC8B-1051-4A17-9504-7F38EB364ED1}" type="datetimeFigureOut">
              <a:rPr lang="en-GB" smtClean="0"/>
              <a:t>17/12/2014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BCD488E-C577-4C83-A93A-DAA01E97B962}" type="slidenum">
              <a:rPr lang="en-GB" smtClean="0"/>
              <a:t>‹#›</a:t>
            </a:fld>
            <a:endParaRPr lang="en-GB"/>
          </a:p>
        </p:txBody>
      </p:sp>
    </p:spTree>
    <p:extLst>
      <p:ext uri="{BB962C8B-B14F-4D97-AF65-F5344CB8AC3E}">
        <p14:creationId xmlns:p14="http://schemas.microsoft.com/office/powerpoint/2010/main" val="16584104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86DBC8B-1051-4A17-9504-7F38EB364ED1}" type="datetimeFigureOut">
              <a:rPr lang="en-GB" smtClean="0"/>
              <a:t>17/12/2014</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BCD488E-C577-4C83-A93A-DAA01E97B962}" type="slidenum">
              <a:rPr lang="en-GB" smtClean="0"/>
              <a:t>‹#›</a:t>
            </a:fld>
            <a:endParaRPr lang="en-GB"/>
          </a:p>
        </p:txBody>
      </p:sp>
    </p:spTree>
    <p:extLst>
      <p:ext uri="{BB962C8B-B14F-4D97-AF65-F5344CB8AC3E}">
        <p14:creationId xmlns:p14="http://schemas.microsoft.com/office/powerpoint/2010/main" val="28119463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gif"/><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79512" y="188640"/>
            <a:ext cx="8863284" cy="6408712"/>
          </a:xfrm>
          <a:prstGeom prst="rect">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0"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00462" y="2492896"/>
            <a:ext cx="2021384" cy="2487217"/>
          </a:xfrm>
          <a:prstGeom prst="rect">
            <a:avLst/>
          </a:prstGeom>
        </p:spPr>
      </p:pic>
      <p:sp>
        <p:nvSpPr>
          <p:cNvPr id="15" name="WordArt 2"/>
          <p:cNvSpPr>
            <a:spLocks noChangeArrowheads="1" noChangeShapeType="1" noTextEdit="1"/>
          </p:cNvSpPr>
          <p:nvPr/>
        </p:nvSpPr>
        <p:spPr bwMode="auto">
          <a:xfrm>
            <a:off x="2051721" y="647651"/>
            <a:ext cx="4896544" cy="1269181"/>
          </a:xfrm>
          <a:prstGeom prst="rect">
            <a:avLst/>
          </a:prstGeom>
        </p:spPr>
        <p:txBody>
          <a:bodyPr wrap="none" fromWordArt="1">
            <a:prstTxWarp prst="textPlain">
              <a:avLst>
                <a:gd name="adj" fmla="val 50000"/>
              </a:avLst>
            </a:prstTxWarp>
          </a:bodyPr>
          <a:lstStyle/>
          <a:p>
            <a:pPr algn="ctr" rtl="0">
              <a:buNone/>
            </a:pPr>
            <a:r>
              <a:rPr lang="en-GB" sz="3600" b="1" kern="10" dirty="0" smtClean="0">
                <a:ln w="25400" algn="ctr">
                  <a:solidFill>
                    <a:srgbClr val="FFFFFF"/>
                  </a:solidFill>
                  <a:round/>
                  <a:headEnd/>
                  <a:tailEnd/>
                </a:ln>
                <a:solidFill>
                  <a:srgbClr val="92D050"/>
                </a:solidFill>
                <a:effectLst>
                  <a:outerShdw dist="29783" dir="6914402" algn="ctr" rotWithShape="0">
                    <a:srgbClr val="000000">
                      <a:alpha val="50000"/>
                    </a:srgbClr>
                  </a:outerShdw>
                </a:effectLst>
                <a:latin typeface="Arial Black"/>
              </a:rPr>
              <a:t>English</a:t>
            </a:r>
            <a:endParaRPr lang="en-GB" sz="3600" b="1" kern="10" dirty="0" smtClean="0">
              <a:ln w="25400" algn="ctr">
                <a:solidFill>
                  <a:srgbClr val="FFFFFF"/>
                </a:solidFill>
                <a:round/>
                <a:headEnd/>
                <a:tailEnd/>
              </a:ln>
              <a:solidFill>
                <a:srgbClr val="92D050"/>
              </a:solidFill>
              <a:effectLst>
                <a:outerShdw dist="29783" dir="6914402" algn="ctr" rotWithShape="0">
                  <a:srgbClr val="000000">
                    <a:alpha val="50000"/>
                  </a:srgbClr>
                </a:outerShdw>
              </a:effectLst>
              <a:latin typeface="Arial Black"/>
            </a:endParaRPr>
          </a:p>
          <a:p>
            <a:pPr algn="ctr" rtl="0">
              <a:buNone/>
            </a:pPr>
            <a:r>
              <a:rPr lang="en-GB" sz="3600" b="1" kern="10" spc="0" dirty="0" smtClean="0">
                <a:ln w="25400" algn="ctr">
                  <a:solidFill>
                    <a:srgbClr val="FFFFFF"/>
                  </a:solidFill>
                  <a:round/>
                  <a:headEnd/>
                  <a:tailEnd/>
                </a:ln>
                <a:solidFill>
                  <a:srgbClr val="92D050"/>
                </a:solidFill>
                <a:effectLst>
                  <a:outerShdw dist="29783" dir="6914402" algn="ctr" rotWithShape="0">
                    <a:srgbClr val="000000">
                      <a:alpha val="50000"/>
                    </a:srgbClr>
                  </a:outerShdw>
                </a:effectLst>
                <a:latin typeface="Arial Black"/>
              </a:rPr>
              <a:t>Unit 3</a:t>
            </a:r>
            <a:endParaRPr lang="en-GB" sz="3600" b="1" kern="10" spc="0" dirty="0">
              <a:ln w="25400" algn="ctr">
                <a:solidFill>
                  <a:srgbClr val="FFFFFF"/>
                </a:solidFill>
                <a:round/>
                <a:headEnd/>
                <a:tailEnd/>
              </a:ln>
              <a:solidFill>
                <a:srgbClr val="92D050"/>
              </a:solidFill>
              <a:effectLst>
                <a:outerShdw dist="29783" dir="6914402" algn="ctr" rotWithShape="0">
                  <a:srgbClr val="000000">
                    <a:alpha val="50000"/>
                  </a:srgbClr>
                </a:outerShdw>
              </a:effectLst>
              <a:latin typeface="Arial Black"/>
            </a:endParaRPr>
          </a:p>
        </p:txBody>
      </p:sp>
      <p:pic>
        <p:nvPicPr>
          <p:cNvPr id="16" name="Picture 1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25298" y="5805264"/>
            <a:ext cx="1214686" cy="6110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pic>
      <p:pic>
        <p:nvPicPr>
          <p:cNvPr id="17" name="Picture 16" descr="BBT logo EXTRA Large"/>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237588" y="5840803"/>
            <a:ext cx="594320" cy="64857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pic>
      <p:pic>
        <p:nvPicPr>
          <p:cNvPr id="18" name="Picture 1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301962" y="5840803"/>
            <a:ext cx="2580681" cy="6110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pic>
      <p:pic>
        <p:nvPicPr>
          <p:cNvPr id="19" name="Picture 18"/>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571954" y="5746426"/>
            <a:ext cx="1665634" cy="7287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pic>
      <p:pic>
        <p:nvPicPr>
          <p:cNvPr id="20" name="Picture 19" descr="WAG_White"/>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5500441" y="5805264"/>
            <a:ext cx="768173" cy="62919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pic>
      <p:pic>
        <p:nvPicPr>
          <p:cNvPr id="21" name="Picture 20" descr="DAT logo clear background lge"/>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3897347" y="5815379"/>
            <a:ext cx="1467946" cy="62718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pic>
    </p:spTree>
    <p:extLst>
      <p:ext uri="{BB962C8B-B14F-4D97-AF65-F5344CB8AC3E}">
        <p14:creationId xmlns:p14="http://schemas.microsoft.com/office/powerpoint/2010/main" val="358222926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79512" y="188640"/>
            <a:ext cx="8863284" cy="6408712"/>
          </a:xfrm>
          <a:prstGeom prst="rect">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TextBox 4"/>
          <p:cNvSpPr txBox="1"/>
          <p:nvPr/>
        </p:nvSpPr>
        <p:spPr>
          <a:xfrm>
            <a:off x="2199089" y="1268760"/>
            <a:ext cx="4824130" cy="769441"/>
          </a:xfrm>
          <a:prstGeom prst="rect">
            <a:avLst/>
          </a:prstGeom>
          <a:noFill/>
        </p:spPr>
        <p:txBody>
          <a:bodyPr wrap="square" rtlCol="0">
            <a:spAutoFit/>
          </a:bodyPr>
          <a:lstStyle/>
          <a:p>
            <a:r>
              <a:rPr lang="en-GB" sz="4400" b="1" dirty="0"/>
              <a:t>Death at the quarry</a:t>
            </a:r>
            <a:endParaRPr lang="en-GB" sz="4400" dirty="0"/>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053219" y="2523892"/>
            <a:ext cx="5120117" cy="3840088"/>
          </a:xfrm>
          <a:prstGeom prst="rect">
            <a:avLst/>
          </a:prstGeom>
        </p:spPr>
      </p:pic>
    </p:spTree>
    <p:extLst>
      <p:ext uri="{BB962C8B-B14F-4D97-AF65-F5344CB8AC3E}">
        <p14:creationId xmlns:p14="http://schemas.microsoft.com/office/powerpoint/2010/main" val="11175974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Aims</a:t>
            </a:r>
            <a:endParaRPr lang="en-GB" dirty="0"/>
          </a:p>
        </p:txBody>
      </p:sp>
      <p:sp>
        <p:nvSpPr>
          <p:cNvPr id="3" name="Content Placeholder 2"/>
          <p:cNvSpPr>
            <a:spLocks noGrp="1"/>
          </p:cNvSpPr>
          <p:nvPr>
            <p:ph idx="1"/>
          </p:nvPr>
        </p:nvSpPr>
        <p:spPr/>
        <p:txBody>
          <a:bodyPr/>
          <a:lstStyle/>
          <a:p>
            <a:pPr marL="0" indent="0">
              <a:buNone/>
            </a:pPr>
            <a:r>
              <a:rPr lang="en-GB" dirty="0" smtClean="0"/>
              <a:t>In your group create a ten minute play about a death at the quarry.  You will be acting this play out next lesson.</a:t>
            </a:r>
          </a:p>
          <a:p>
            <a:pPr marL="0" indent="0">
              <a:buNone/>
            </a:pPr>
            <a:r>
              <a:rPr lang="en-GB" dirty="0" smtClean="0"/>
              <a:t>Think about;</a:t>
            </a:r>
          </a:p>
          <a:p>
            <a:r>
              <a:rPr lang="en-GB" dirty="0" smtClean="0"/>
              <a:t>What happened before the death</a:t>
            </a:r>
          </a:p>
          <a:p>
            <a:r>
              <a:rPr lang="en-GB" dirty="0" smtClean="0"/>
              <a:t>How it </a:t>
            </a:r>
            <a:r>
              <a:rPr lang="en-GB" dirty="0" err="1" smtClean="0"/>
              <a:t>occured</a:t>
            </a:r>
            <a:endParaRPr lang="en-GB" dirty="0" smtClean="0"/>
          </a:p>
          <a:p>
            <a:r>
              <a:rPr lang="en-GB" dirty="0" smtClean="0"/>
              <a:t>Who it happened to</a:t>
            </a:r>
          </a:p>
          <a:p>
            <a:r>
              <a:rPr lang="en-GB" dirty="0" smtClean="0"/>
              <a:t>What happened afterwards.</a:t>
            </a:r>
            <a:endParaRPr lang="en-GB" dirty="0"/>
          </a:p>
        </p:txBody>
      </p:sp>
      <p:sp>
        <p:nvSpPr>
          <p:cNvPr id="4" name="Rectangle 3"/>
          <p:cNvSpPr/>
          <p:nvPr/>
        </p:nvSpPr>
        <p:spPr>
          <a:xfrm>
            <a:off x="179512" y="188640"/>
            <a:ext cx="8863284" cy="6408712"/>
          </a:xfrm>
          <a:prstGeom prst="rect">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280725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What kind of accidents happened at the quarry.</a:t>
            </a:r>
            <a:endParaRPr lang="en-GB" dirty="0"/>
          </a:p>
        </p:txBody>
      </p:sp>
      <p:sp>
        <p:nvSpPr>
          <p:cNvPr id="4" name="Rectangle 3"/>
          <p:cNvSpPr/>
          <p:nvPr/>
        </p:nvSpPr>
        <p:spPr>
          <a:xfrm>
            <a:off x="179512" y="188640"/>
            <a:ext cx="8863284" cy="6408712"/>
          </a:xfrm>
          <a:prstGeom prst="rect">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079791" y="1988840"/>
            <a:ext cx="5120117" cy="3840088"/>
          </a:xfrm>
          <a:prstGeom prst="rect">
            <a:avLst/>
          </a:prstGeom>
        </p:spPr>
      </p:pic>
    </p:spTree>
    <p:extLst>
      <p:ext uri="{BB962C8B-B14F-4D97-AF65-F5344CB8AC3E}">
        <p14:creationId xmlns:p14="http://schemas.microsoft.com/office/powerpoint/2010/main" val="399168391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1835696" y="1916832"/>
            <a:ext cx="5980635" cy="2771217"/>
          </a:xfrm>
        </p:spPr>
      </p:pic>
      <p:sp>
        <p:nvSpPr>
          <p:cNvPr id="4" name="Rectangle 3"/>
          <p:cNvSpPr/>
          <p:nvPr/>
        </p:nvSpPr>
        <p:spPr>
          <a:xfrm>
            <a:off x="179512" y="188640"/>
            <a:ext cx="8863284" cy="6408712"/>
          </a:xfrm>
          <a:prstGeom prst="rect">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57278588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79512" y="188640"/>
            <a:ext cx="8863284" cy="6408712"/>
          </a:xfrm>
          <a:prstGeom prst="rect">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TextBox 8"/>
          <p:cNvSpPr txBox="1"/>
          <p:nvPr/>
        </p:nvSpPr>
        <p:spPr>
          <a:xfrm>
            <a:off x="1435696" y="1767745"/>
            <a:ext cx="6768752" cy="2585323"/>
          </a:xfrm>
          <a:prstGeom prst="rect">
            <a:avLst/>
          </a:prstGeom>
          <a:noFill/>
          <a:ln>
            <a:solidFill>
              <a:schemeClr val="tx1"/>
            </a:solidFill>
          </a:ln>
        </p:spPr>
        <p:txBody>
          <a:bodyPr wrap="square" rtlCol="0">
            <a:spAutoFit/>
          </a:bodyPr>
          <a:lstStyle/>
          <a:p>
            <a:r>
              <a:rPr lang="en-GB" b="1" i="1" dirty="0"/>
              <a:t>Western Mail</a:t>
            </a:r>
            <a:r>
              <a:rPr lang="en-GB" dirty="0"/>
              <a:t> (Cardiff, Wales), Saturday, February 10, 1877; Issue 2429.</a:t>
            </a:r>
          </a:p>
          <a:p>
            <a:r>
              <a:rPr lang="en-GB" dirty="0"/>
              <a:t>A fatal accident, near </a:t>
            </a:r>
            <a:r>
              <a:rPr lang="en-GB" dirty="0" err="1"/>
              <a:t>Gilwern</a:t>
            </a:r>
            <a:r>
              <a:rPr lang="en-GB" dirty="0"/>
              <a:t>, occurred the other day. Whilst a man named John Rees Jones was at work at the Black rock limekiln, he fell off the front of a tram. The tram passed over him, fracturing his ribs and inflicting other serious injuries, which terminated fatally. An inquest was subsequently held and a verdict of “accidental death” was returned.</a:t>
            </a:r>
          </a:p>
          <a:p>
            <a:endParaRPr lang="en-GB" dirty="0"/>
          </a:p>
        </p:txBody>
      </p:sp>
    </p:spTree>
    <p:extLst>
      <p:ext uri="{BB962C8B-B14F-4D97-AF65-F5344CB8AC3E}">
        <p14:creationId xmlns:p14="http://schemas.microsoft.com/office/powerpoint/2010/main" val="348856393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79512" y="188640"/>
            <a:ext cx="8863284" cy="6408712"/>
          </a:xfrm>
          <a:prstGeom prst="rect">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TextBox 4"/>
          <p:cNvSpPr txBox="1"/>
          <p:nvPr/>
        </p:nvSpPr>
        <p:spPr>
          <a:xfrm>
            <a:off x="1547664" y="1766528"/>
            <a:ext cx="5904656" cy="3139321"/>
          </a:xfrm>
          <a:prstGeom prst="rect">
            <a:avLst/>
          </a:prstGeom>
          <a:noFill/>
          <a:ln>
            <a:solidFill>
              <a:schemeClr val="tx1"/>
            </a:solidFill>
          </a:ln>
        </p:spPr>
        <p:txBody>
          <a:bodyPr wrap="square" rtlCol="0">
            <a:spAutoFit/>
          </a:bodyPr>
          <a:lstStyle/>
          <a:p>
            <a:r>
              <a:rPr lang="en-GB" b="1" i="1" dirty="0"/>
              <a:t>The Cambrian</a:t>
            </a:r>
            <a:r>
              <a:rPr lang="en-GB" b="1" dirty="0"/>
              <a:t>, Friday June 7</a:t>
            </a:r>
            <a:r>
              <a:rPr lang="en-GB" b="1" baseline="30000" dirty="0"/>
              <a:t>th</a:t>
            </a:r>
            <a:r>
              <a:rPr lang="en-GB" b="1" dirty="0"/>
              <a:t> 1844</a:t>
            </a:r>
            <a:endParaRPr lang="en-GB" dirty="0"/>
          </a:p>
          <a:p>
            <a:r>
              <a:rPr lang="en-GB" dirty="0"/>
              <a:t>On Thursday week a young man named Thomas Griffith, son of John Rees Griffith, mason, </a:t>
            </a:r>
            <a:r>
              <a:rPr lang="en-GB" dirty="0" err="1"/>
              <a:t>Gwinfe</a:t>
            </a:r>
            <a:r>
              <a:rPr lang="en-GB" dirty="0"/>
              <a:t>, was engaged in blasting rock in the Black Mountain lime quarries.  He bored the rock, and put into it about 20lbs of powder which he filled and returned to a convenient distance to allow the charge to explode.  Not finding it to go off in the usual time he approached the place to ascertain the cause, when the powder fired with a tremendous explosion, driving of the pieces of rock quite through the unfortunate young man’s head.  Death was consequently instantaneous. </a:t>
            </a:r>
          </a:p>
        </p:txBody>
      </p:sp>
    </p:spTree>
    <p:extLst>
      <p:ext uri="{BB962C8B-B14F-4D97-AF65-F5344CB8AC3E}">
        <p14:creationId xmlns:p14="http://schemas.microsoft.com/office/powerpoint/2010/main" val="315858821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79512" y="188640"/>
            <a:ext cx="8863284" cy="6408712"/>
          </a:xfrm>
          <a:prstGeom prst="rect">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extBox 1"/>
          <p:cNvSpPr txBox="1"/>
          <p:nvPr/>
        </p:nvSpPr>
        <p:spPr>
          <a:xfrm>
            <a:off x="683568" y="764704"/>
            <a:ext cx="7632848" cy="1938992"/>
          </a:xfrm>
          <a:prstGeom prst="rect">
            <a:avLst/>
          </a:prstGeom>
          <a:noFill/>
        </p:spPr>
        <p:txBody>
          <a:bodyPr wrap="square" rtlCol="0">
            <a:spAutoFit/>
          </a:bodyPr>
          <a:lstStyle/>
          <a:p>
            <a:r>
              <a:rPr lang="en-GB" sz="4000" dirty="0" smtClean="0"/>
              <a:t>Next lesson you will be performing your play.  Bring any props you may need with you.  </a:t>
            </a:r>
            <a:endParaRPr lang="en-GB" sz="4000" dirty="0"/>
          </a:p>
        </p:txBody>
      </p:sp>
      <p:pic>
        <p:nvPicPr>
          <p:cNvPr id="1026" name="Picture 2" descr="C:\Users\Sarah\AppData\Local\Microsoft\Windows\Temporary Internet Files\Content.IE5\2SUVEJ24\MC900334170[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06998" y="2980928"/>
            <a:ext cx="2808312" cy="295650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5668537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79512" y="188640"/>
            <a:ext cx="8863284" cy="6408712"/>
          </a:xfrm>
          <a:prstGeom prst="rect">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76604" y="2805025"/>
            <a:ext cx="1190791" cy="1247949"/>
          </a:xfrm>
          <a:prstGeom prst="rect">
            <a:avLst/>
          </a:prstGeom>
        </p:spPr>
      </p:pic>
    </p:spTree>
    <p:extLst>
      <p:ext uri="{BB962C8B-B14F-4D97-AF65-F5344CB8AC3E}">
        <p14:creationId xmlns:p14="http://schemas.microsoft.com/office/powerpoint/2010/main" val="401975460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72</TotalTime>
  <Words>196</Words>
  <Application>Microsoft Office PowerPoint</Application>
  <PresentationFormat>On-screen Show (4:3)</PresentationFormat>
  <Paragraphs>16</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PowerPoint Presentation</vt:lpstr>
      <vt:lpstr>PowerPoint Presentation</vt:lpstr>
      <vt:lpstr>Aims</vt:lpstr>
      <vt:lpstr>What kind of accidents happened at the quarry.</vt:lpstr>
      <vt:lpstr>PowerPoint Presentation</vt:lpstr>
      <vt:lpstr>PowerPoint Presentation</vt:lpstr>
      <vt:lpstr>PowerPoint Presentation</vt:lpstr>
      <vt:lpstr>PowerPoint Presentation</vt:lpstr>
      <vt:lpstr>PowerPoint Presentation</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 Rees</dc:creator>
  <cp:lastModifiedBy>Sarah Rees</cp:lastModifiedBy>
  <cp:revision>10</cp:revision>
  <dcterms:created xsi:type="dcterms:W3CDTF">2014-01-29T14:54:08Z</dcterms:created>
  <dcterms:modified xsi:type="dcterms:W3CDTF">2014-12-17T09:34:41Z</dcterms:modified>
</cp:coreProperties>
</file>